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444" r:id="rId3"/>
    <p:sldId id="446" r:id="rId4"/>
    <p:sldId id="447" r:id="rId5"/>
    <p:sldId id="449" r:id="rId6"/>
    <p:sldId id="462" r:id="rId7"/>
    <p:sldId id="451" r:id="rId8"/>
    <p:sldId id="464" r:id="rId9"/>
    <p:sldId id="463" r:id="rId10"/>
    <p:sldId id="452" r:id="rId11"/>
    <p:sldId id="450" r:id="rId12"/>
    <p:sldId id="454" r:id="rId13"/>
    <p:sldId id="453" r:id="rId14"/>
    <p:sldId id="455" r:id="rId15"/>
    <p:sldId id="456" r:id="rId16"/>
    <p:sldId id="458" r:id="rId17"/>
    <p:sldId id="459" r:id="rId18"/>
    <p:sldId id="465" r:id="rId19"/>
    <p:sldId id="466" r:id="rId20"/>
    <p:sldId id="467" r:id="rId21"/>
    <p:sldId id="468" r:id="rId22"/>
    <p:sldId id="469" r:id="rId23"/>
    <p:sldId id="470" r:id="rId24"/>
    <p:sldId id="472" r:id="rId25"/>
    <p:sldId id="473" r:id="rId26"/>
    <p:sldId id="474" r:id="rId27"/>
    <p:sldId id="475" r:id="rId28"/>
    <p:sldId id="478" r:id="rId29"/>
    <p:sldId id="479" r:id="rId30"/>
    <p:sldId id="480" r:id="rId31"/>
    <p:sldId id="481" r:id="rId32"/>
    <p:sldId id="482" r:id="rId33"/>
    <p:sldId id="476" r:id="rId34"/>
    <p:sldId id="477" r:id="rId35"/>
    <p:sldId id="443" r:id="rId3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59"/>
            <p14:sldId id="444"/>
            <p14:sldId id="446"/>
            <p14:sldId id="447"/>
            <p14:sldId id="449"/>
            <p14:sldId id="462"/>
            <p14:sldId id="451"/>
            <p14:sldId id="464"/>
            <p14:sldId id="463"/>
            <p14:sldId id="452"/>
            <p14:sldId id="450"/>
            <p14:sldId id="454"/>
            <p14:sldId id="453"/>
            <p14:sldId id="455"/>
            <p14:sldId id="456"/>
            <p14:sldId id="458"/>
            <p14:sldId id="459"/>
            <p14:sldId id="465"/>
            <p14:sldId id="466"/>
            <p14:sldId id="467"/>
            <p14:sldId id="468"/>
            <p14:sldId id="469"/>
            <p14:sldId id="470"/>
            <p14:sldId id="472"/>
            <p14:sldId id="473"/>
            <p14:sldId id="474"/>
            <p14:sldId id="475"/>
            <p14:sldId id="478"/>
            <p14:sldId id="479"/>
            <p14:sldId id="480"/>
            <p14:sldId id="481"/>
            <p14:sldId id="482"/>
            <p14:sldId id="476"/>
            <p14:sldId id="477"/>
          </p14:sldIdLst>
        </p14:section>
        <p14:section name="Panoramica e obiettivi" id="{ABA716BF-3A5C-4ADB-94C9-CFEF84EBA240}">
          <p14:sldIdLst/>
        </p14:section>
        <p14:section name="Sezione senza titolo" id="{C8129416-7E93-4CD0-A144-13186E37F46F}">
          <p14:sldIdLst>
            <p14:sldId id="443"/>
          </p14:sldIdLst>
        </p14:section>
        <p14:section name="Argomento 1" id="{6D9936A3-3945-4757-BC8B-B5C252D8E036}">
          <p14:sldIdLst/>
        </p14:section>
        <p14:section name="Diapositive di esempio per effetti grafici" id="{BAB3A466-96C9-4230-9978-795378D75699}">
          <p14:sldIdLst/>
        </p14:section>
        <p14:section name="Case study" id="{8C0305C9-B152-4FBA-A789-FE1976D53990}">
          <p14:sldIdLst/>
        </p14:section>
        <p14:section name="Conclusioni e riepilogo" id="{790CEF5B-569A-4C2F-BED5-750B08C0E5AD}">
          <p14:sldIdLst/>
        </p14:section>
        <p14:section name="Appendice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0EDA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6" autoAdjust="0"/>
    <p:restoredTop sz="98971" autoAdjust="0"/>
  </p:normalViewPr>
  <p:slideViewPr>
    <p:cSldViewPr>
      <p:cViewPr varScale="1">
        <p:scale>
          <a:sx n="98" d="100"/>
          <a:sy n="98" d="100"/>
        </p:scale>
        <p:origin x="1251" y="1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3912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12/06/2023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9124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rPr lang="it-IT"/>
              <a:pPr/>
              <a:t>12/06/2023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34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14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97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71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653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135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662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54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510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963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54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65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65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10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65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/>
              <a:t>Questo modello può essere utilizzato come file iniziale per la presentazione di materiale didattico per la formazione in gruppo.</a:t>
            </a:r>
          </a:p>
          <a:p>
            <a:endParaRPr lang="it-IT" dirty="0"/>
          </a:p>
          <a:p>
            <a:pPr lvl="0"/>
            <a:r>
              <a:rPr lang="it-IT" sz="1200" b="1" dirty="0"/>
              <a:t>Sezioni</a:t>
            </a:r>
            <a:endParaRPr lang="it-IT" sz="1200" b="0" dirty="0"/>
          </a:p>
          <a:p>
            <a:pPr lvl="0"/>
            <a:r>
              <a:rPr lang="it-IT" sz="1200" b="0" dirty="0"/>
              <a:t>Fare clic con il pulsante destro del mouse su una diapositiva per aggiungere sezioni.</a:t>
            </a:r>
            <a:r>
              <a:rPr lang="it-IT" sz="1200" b="0" baseline="0" dirty="0"/>
              <a:t> Le sezioni possono essere utili per organizzare le diapositive o agevolare la collaborazione tra più autori.</a:t>
            </a:r>
            <a:endParaRPr lang="it-IT" sz="1200" b="0" dirty="0"/>
          </a:p>
          <a:p>
            <a:pPr lvl="0"/>
            <a:endParaRPr lang="it-IT" sz="1200" b="1" dirty="0"/>
          </a:p>
          <a:p>
            <a:pPr lvl="0"/>
            <a:r>
              <a:rPr lang="it-IT" sz="1200" b="1" dirty="0"/>
              <a:t>Note</a:t>
            </a:r>
          </a:p>
          <a:p>
            <a:pPr lvl="0"/>
            <a:r>
              <a:rPr lang="it-IT" sz="1200" dirty="0"/>
              <a:t>Utilizzare la sezione Note per indicazioni sull'esecuzione della presentazione oppure per fornire informazioni aggiuntive per il pubblico.</a:t>
            </a:r>
            <a:r>
              <a:rPr lang="it-IT" sz="1200" baseline="0" dirty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Colori coordinati </a:t>
            </a:r>
          </a:p>
          <a:p>
            <a:pPr lvl="0">
              <a:buFontTx/>
              <a:buNone/>
            </a:pPr>
            <a:r>
              <a:rPr lang="it-IT" sz="1200" dirty="0"/>
              <a:t>Prestare particolare attenzione ai grafici, ai diagrammi e alle caselle di testo.</a:t>
            </a:r>
            <a:r>
              <a:rPr lang="it-IT" sz="1200" baseline="0" dirty="0"/>
              <a:t> </a:t>
            </a:r>
            <a:endParaRPr lang="it-IT" sz="1200" dirty="0"/>
          </a:p>
          <a:p>
            <a:pPr lvl="0"/>
            <a:r>
              <a:rPr lang="it-IT" sz="1200" dirty="0"/>
              <a:t>Tenere presente che i partecipanti eseguiranno la stampa in bianco e nero o </a:t>
            </a:r>
            <a:r>
              <a:rPr lang="it-IT" sz="1200" dirty="0" err="1"/>
              <a:t>in gradazioni di grigio</a:t>
            </a:r>
            <a:r>
              <a:rPr lang="it-IT" sz="1200" dirty="0"/>
              <a:t>. Eseguire una stampa di prova per assicurarsi che i colori risultino comunque efficaci e chiari in una stampa in solo bianco e nero e </a:t>
            </a:r>
            <a:r>
              <a:rPr lang="it-IT" sz="1200" dirty="0" err="1"/>
              <a:t>in gradazioni di grigio</a:t>
            </a:r>
            <a:r>
              <a:rPr lang="it-IT" sz="1200" dirty="0"/>
              <a:t>.</a:t>
            </a:r>
          </a:p>
          <a:p>
            <a:pPr lvl="0">
              <a:buFontTx/>
              <a:buNone/>
            </a:pPr>
            <a:endParaRPr lang="it-IT" sz="1200" dirty="0"/>
          </a:p>
          <a:p>
            <a:pPr lvl="0">
              <a:buFontTx/>
              <a:buNone/>
            </a:pPr>
            <a:r>
              <a:rPr lang="it-IT" sz="1200" b="1" dirty="0"/>
              <a:t>Grafica, tabelle e grafici</a:t>
            </a:r>
          </a:p>
          <a:p>
            <a:pPr lvl="0"/>
            <a:r>
              <a:rPr lang="it-IT" sz="1200" dirty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/>
              <a:t>Assegnare un'etichetta a tutti i grafici e a tutte le tabelle.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10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it-IT" smtClean="0"/>
              <a:t>Dott. Michele Petrone - COmandante di polizia Locale</a:t>
            </a:r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gif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1.em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8.gi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8.gi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5.em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6.em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17.em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9.png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20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22.png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8.gif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8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8.gif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8.gif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8.gif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8.gif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image" Target="../media/image8.gif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8.gif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8.gif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5" Type="http://schemas.openxmlformats.org/officeDocument/2006/relationships/image" Target="../media/image8.gif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8.gif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5" Type="http://schemas.openxmlformats.org/officeDocument/2006/relationships/image" Target="../media/image34.png"/><Relationship Id="rId4" Type="http://schemas.openxmlformats.org/officeDocument/2006/relationships/image" Target="../media/image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35.png"/><Relationship Id="rId4" Type="http://schemas.openxmlformats.org/officeDocument/2006/relationships/image" Target="../media/image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hyperlink" Target="https://registrazionendr.giustizia.it:8443/rafe/menu.do?command=nuova_richiesta" TargetMode="Externa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hyperlink" Target="MODULO%20RICH%20CERTIFICATO%20PER%20RESPONSABILE%20UFFICIO.DOC" TargetMode="Externa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07704" y="2276872"/>
            <a:ext cx="6860571" cy="1008112"/>
          </a:xfr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Corso di Aggiornamento Portale </a:t>
            </a:r>
            <a:r>
              <a:rPr lang="it-IT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n.d.r.</a:t>
            </a:r>
            <a:r>
              <a:rPr lang="it-IT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4020202030204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716016" y="1124744"/>
            <a:ext cx="4176464" cy="936104"/>
          </a:xfrm>
        </p:spPr>
        <p:txBody>
          <a:bodyPr>
            <a:normAutofit fontScale="85000" lnSpcReduction="20000"/>
          </a:bodyPr>
          <a:lstStyle/>
          <a:p>
            <a:endParaRPr lang="it-IT" sz="1400" dirty="0">
              <a:latin typeface="Helvetica" panose="020B0504020202030204" pitchFamily="34" charset="0"/>
            </a:endParaRPr>
          </a:p>
          <a:p>
            <a:pPr algn="ctr"/>
            <a:r>
              <a:rPr lang="it-IT" sz="1400" b="1" dirty="0">
                <a:latin typeface="Helvetica" panose="020B0504020202030204" pitchFamily="34" charset="0"/>
              </a:rPr>
              <a:t>Dipartimento dell’Organizzazione Giudiziaria, del Personale e dei Servizi </a:t>
            </a:r>
          </a:p>
          <a:p>
            <a:pPr algn="ctr"/>
            <a:r>
              <a:rPr lang="it-IT" sz="1400" b="1" dirty="0">
                <a:latin typeface="Helvetica" panose="020B0504020202030204" pitchFamily="34" charset="0"/>
              </a:rPr>
              <a:t>Direzione Generale per i Sistemi Informativi Automatizzati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92056"/>
            <a:ext cx="2664296" cy="195867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2088232" cy="135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64652"/>
            <a:ext cx="1728192" cy="109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43608" y="1124744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691680" y="1268760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Comitato tecnico Consultivo di Polizia Locale</a:t>
            </a: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203848" y="5373216"/>
            <a:ext cx="4824536" cy="10081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504020202030204" pitchFamily="34" charset="0"/>
                <a:ea typeface="+mj-ea"/>
                <a:cs typeface="+mj-cs"/>
              </a:rPr>
              <a:t>Potenza, 7 giugno 2023 Ore 15:30</a:t>
            </a:r>
            <a:endParaRPr kumimoji="0" lang="it-IT" sz="3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anose="020B0504020202030204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6" y="5116512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F0"/>
                </a:solidFill>
              </a:rPr>
              <a:t>IL PORTALE NDR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4C338F2-79C0-18BD-A70B-501AC0BBF6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207" y="923826"/>
            <a:ext cx="7937541" cy="4516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D4E916-96DF-7C3D-611D-BF75D10C0C5F}"/>
              </a:ext>
            </a:extLst>
          </p:cNvPr>
          <p:cNvSpPr txBox="1"/>
          <p:nvPr/>
        </p:nvSpPr>
        <p:spPr>
          <a:xfrm>
            <a:off x="1631950" y="1052736"/>
            <a:ext cx="72605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Installazione del certificato – Microsoft Edge</a:t>
            </a:r>
            <a:endParaRPr lang="it-IT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dirty="0"/>
              <a:t>Aprire il browser Microsoft Edge e selezionare il menù impostazioni. </a:t>
            </a:r>
            <a:endParaRPr lang="it-IT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35FD0B-D94B-8A33-6F95-20FB2FE1E5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999" y="2240999"/>
            <a:ext cx="8208001" cy="4617001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C3E4D7C5-99DC-3A2A-F14A-7934676B1B4C}"/>
              </a:ext>
            </a:extLst>
          </p:cNvPr>
          <p:cNvSpPr/>
          <p:nvPr/>
        </p:nvSpPr>
        <p:spPr>
          <a:xfrm rot="5400000">
            <a:off x="7992380" y="1866957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5DF2411-7BC0-EB70-2EE7-09D52EE80401}"/>
              </a:ext>
            </a:extLst>
          </p:cNvPr>
          <p:cNvSpPr/>
          <p:nvPr/>
        </p:nvSpPr>
        <p:spPr>
          <a:xfrm>
            <a:off x="6012160" y="4549499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0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B58495-1BCD-EF25-CCD1-D4AE05EE5A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975" y="1793311"/>
            <a:ext cx="8605239" cy="4916316"/>
          </a:xfrm>
          <a:prstGeom prst="rect">
            <a:avLst/>
          </a:prstGeom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D4E916-96DF-7C3D-611D-BF75D10C0C5F}"/>
              </a:ext>
            </a:extLst>
          </p:cNvPr>
          <p:cNvSpPr txBox="1"/>
          <p:nvPr/>
        </p:nvSpPr>
        <p:spPr>
          <a:xfrm>
            <a:off x="1631950" y="1052736"/>
            <a:ext cx="7260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Nella pagina delle impostazioni selezionare la voce “browser predefinito” </a:t>
            </a:r>
            <a:endParaRPr lang="it-IT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1FA6C9A-610D-39AE-AAD0-16AD3BCCF312}"/>
              </a:ext>
            </a:extLst>
          </p:cNvPr>
          <p:cNvSpPr/>
          <p:nvPr/>
        </p:nvSpPr>
        <p:spPr>
          <a:xfrm>
            <a:off x="683568" y="4365104"/>
            <a:ext cx="1656184" cy="288032"/>
          </a:xfrm>
          <a:prstGeom prst="rect">
            <a:avLst/>
          </a:prstGeom>
          <a:noFill/>
          <a:ln>
            <a:solidFill>
              <a:srgbClr val="0E0E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45C35B8-5245-A259-B26A-EFE2746C0211}"/>
              </a:ext>
            </a:extLst>
          </p:cNvPr>
          <p:cNvSpPr/>
          <p:nvPr/>
        </p:nvSpPr>
        <p:spPr>
          <a:xfrm>
            <a:off x="202181" y="4293096"/>
            <a:ext cx="40957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9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C727D1-1F70-4C55-DE97-AE0BC90480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284" y="1936392"/>
            <a:ext cx="7489124" cy="4311016"/>
          </a:xfrm>
          <a:prstGeom prst="rect">
            <a:avLst/>
          </a:prstGeom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D4E916-96DF-7C3D-611D-BF75D10C0C5F}"/>
              </a:ext>
            </a:extLst>
          </p:cNvPr>
          <p:cNvSpPr txBox="1"/>
          <p:nvPr/>
        </p:nvSpPr>
        <p:spPr>
          <a:xfrm>
            <a:off x="1631950" y="1052736"/>
            <a:ext cx="72605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Nella sezione Compatibilità di Internet Explorer, all’opzione “Consentire il </a:t>
            </a:r>
            <a:r>
              <a:rPr lang="it-IT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ricarimento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dei siti in modalità Internet Explorer” selezionare 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voce “Consenti” tra le possibili impostazioni e successivamente rendere effettiva la scelta tramite il riavvio del browser. </a:t>
            </a:r>
            <a:endParaRPr lang="it-IT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9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3C8AAA-25E7-C0A7-BE68-B9C71653CD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6336" y="1513429"/>
            <a:ext cx="8028384" cy="465310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6EE4634-D56E-8BB9-0BF1-A07D4CC60D75}"/>
              </a:ext>
            </a:extLst>
          </p:cNvPr>
          <p:cNvSpPr/>
          <p:nvPr/>
        </p:nvSpPr>
        <p:spPr>
          <a:xfrm>
            <a:off x="8028384" y="4509120"/>
            <a:ext cx="10081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0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D4E916-96DF-7C3D-611D-BF75D10C0C5F}"/>
              </a:ext>
            </a:extLst>
          </p:cNvPr>
          <p:cNvSpPr txBox="1"/>
          <p:nvPr/>
        </p:nvSpPr>
        <p:spPr>
          <a:xfrm>
            <a:off x="1259632" y="1052736"/>
            <a:ext cx="7632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Proseguire con l’impostazione dell’opzione “Pagine in modalità Internet Explorer”. </a:t>
            </a: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Cliccare sul pulsante “Aggiungi” e nella finestra di dialogo “Aggiungi una pagina”, digitare la url: 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https://portalendr.giustizia.it:8443/NdrWEB/home.do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 cliccare sul bottone aggiungi per inserire la pagina del Portale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NdR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nell’elenco delle Pagine in modalità Internet Explorer. </a:t>
            </a:r>
            <a:endParaRPr lang="it-IT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B4C4011-0E10-9341-B009-9C85CE2376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807062"/>
            <a:ext cx="7056784" cy="395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1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D4E916-96DF-7C3D-611D-BF75D10C0C5F}"/>
              </a:ext>
            </a:extLst>
          </p:cNvPr>
          <p:cNvSpPr txBox="1"/>
          <p:nvPr/>
        </p:nvSpPr>
        <p:spPr>
          <a:xfrm>
            <a:off x="1259632" y="1052736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Una volta aggiunta la pagina, l’impostazione sarà attiva per un periodo di 30 gg. a partire dalla data di sistema corrente. </a:t>
            </a:r>
            <a:endParaRPr lang="it-IT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E65437-DAB5-5D4E-9B88-77F5FDB40B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6413" y="1778261"/>
            <a:ext cx="7524601" cy="440140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A2AAFE-812C-DC35-3858-2C67A8C36E9A}"/>
              </a:ext>
            </a:extLst>
          </p:cNvPr>
          <p:cNvSpPr txBox="1"/>
          <p:nvPr/>
        </p:nvSpPr>
        <p:spPr>
          <a:xfrm>
            <a:off x="1390024" y="6091206"/>
            <a:ext cx="68007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Laddove fosse necessario bisognerà ripetere l’operazione al termine del periodo di 30 gg. di validità 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5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1- Aprire </a:t>
            </a:r>
            <a:r>
              <a:rPr lang="it-IT" dirty="0" err="1" smtClean="0"/>
              <a:t>Miscrosoft</a:t>
            </a:r>
            <a:r>
              <a:rPr lang="it-IT" dirty="0" smtClean="0"/>
              <a:t> </a:t>
            </a:r>
            <a:r>
              <a:rPr lang="it-IT" dirty="0" err="1" smtClean="0"/>
              <a:t>Edge</a:t>
            </a:r>
          </a:p>
          <a:p>
            <a:r>
              <a:rPr lang="it-IT" dirty="0" smtClean="0"/>
              <a:t>2 – dal menù impostazioni e altro scegliere “impostazioni”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420888"/>
            <a:ext cx="75528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ccia a destra 12"/>
          <p:cNvSpPr/>
          <p:nvPr/>
        </p:nvSpPr>
        <p:spPr>
          <a:xfrm>
            <a:off x="5868144" y="486916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 – Scegliere Browser predefinito</a:t>
            </a:r>
          </a:p>
          <a:p>
            <a:r>
              <a:rPr lang="it-IT" dirty="0" smtClean="0"/>
              <a:t>4 – Scegliere Opzioni di internet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1115616" y="4437112"/>
            <a:ext cx="648072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132856"/>
            <a:ext cx="6552728" cy="42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ccia a destra 13"/>
          <p:cNvSpPr/>
          <p:nvPr/>
        </p:nvSpPr>
        <p:spPr>
          <a:xfrm>
            <a:off x="6804248" y="5733256"/>
            <a:ext cx="648072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1691680" y="4437112"/>
            <a:ext cx="1224136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3419872" y="5733256"/>
            <a:ext cx="1008112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 – Fare </a:t>
            </a:r>
            <a:r>
              <a:rPr lang="it-IT" dirty="0" err="1" smtClean="0"/>
              <a:t>clik</a:t>
            </a:r>
            <a:r>
              <a:rPr lang="it-IT" dirty="0" smtClean="0"/>
              <a:t> su “contenuto”</a:t>
            </a:r>
          </a:p>
          <a:p>
            <a:r>
              <a:rPr lang="it-IT" dirty="0" smtClean="0"/>
              <a:t>4 – Scegliere Certificati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84784"/>
            <a:ext cx="3792499" cy="510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e 17"/>
          <p:cNvSpPr/>
          <p:nvPr/>
        </p:nvSpPr>
        <p:spPr>
          <a:xfrm>
            <a:off x="5868144" y="3284984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D2AB901-73D5-A7D5-0092-3F12CA4A6E72}"/>
              </a:ext>
            </a:extLst>
          </p:cNvPr>
          <p:cNvSpPr txBox="1"/>
          <p:nvPr/>
        </p:nvSpPr>
        <p:spPr>
          <a:xfrm>
            <a:off x="3059832" y="1916832"/>
            <a:ext cx="5688632" cy="294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 portale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NdR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consente agli organi di Polizia di iscrivere una Annotazione Preliminare e di trasmetterla alle Procure di competenza. Successivamente la Procura destinataria ritrova, nelle Annotazioni preliminari, la Notizia di Reato trasmessa e può iscriverla nel proprio Registro Generale delle Notizie di Reato mediante il portale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RegeWeb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Successivamente il portale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RegeWeb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inoltra al Portale NDR informazioni relative alla iscrizione nel Registro Generale, come il Numero di Registro, la data di iscrizione del procedimento ed il magistrato assegnato. 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3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 – Fare </a:t>
            </a:r>
            <a:r>
              <a:rPr lang="it-IT" dirty="0" err="1" smtClean="0"/>
              <a:t>clik</a:t>
            </a:r>
            <a:r>
              <a:rPr lang="it-IT" dirty="0" smtClean="0"/>
              <a:t> su “importa”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060848"/>
            <a:ext cx="48482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e 17"/>
          <p:cNvSpPr/>
          <p:nvPr/>
        </p:nvSpPr>
        <p:spPr>
          <a:xfrm>
            <a:off x="2699792" y="4725144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 – Fare </a:t>
            </a:r>
            <a:r>
              <a:rPr lang="it-IT" dirty="0" err="1" smtClean="0"/>
              <a:t>clik</a:t>
            </a:r>
            <a:r>
              <a:rPr lang="it-IT" dirty="0" smtClean="0"/>
              <a:t> su “Avanti”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348880"/>
            <a:ext cx="479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e 17"/>
          <p:cNvSpPr/>
          <p:nvPr/>
        </p:nvSpPr>
        <p:spPr>
          <a:xfrm>
            <a:off x="6084168" y="5517232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76872"/>
            <a:ext cx="479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 – Fare clic su </a:t>
            </a:r>
            <a:r>
              <a:rPr lang="it-IT" dirty="0" err="1" smtClean="0"/>
              <a:t>Sfoglia…</a:t>
            </a:r>
            <a:r>
              <a:rPr lang="it-IT" dirty="0" smtClean="0"/>
              <a:t> e selezionare come tipo di file Scambio di informazioni personali (*.</a:t>
            </a:r>
            <a:r>
              <a:rPr lang="it-IT" dirty="0" err="1" smtClean="0"/>
              <a:t>pfx</a:t>
            </a:r>
            <a:r>
              <a:rPr lang="it-IT" dirty="0" smtClean="0"/>
              <a:t>,p12) </a:t>
            </a:r>
          </a:p>
        </p:txBody>
      </p:sp>
      <p:sp>
        <p:nvSpPr>
          <p:cNvPr id="18" name="Ovale 17"/>
          <p:cNvSpPr/>
          <p:nvPr/>
        </p:nvSpPr>
        <p:spPr>
          <a:xfrm>
            <a:off x="6084168" y="321297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20888"/>
            <a:ext cx="53625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 – Aprire la cartella dove si trova il certificato, selezionare il file e fare clic su Apri. </a:t>
            </a:r>
          </a:p>
        </p:txBody>
      </p:sp>
      <p:sp>
        <p:nvSpPr>
          <p:cNvPr id="18" name="Ovale 17"/>
          <p:cNvSpPr/>
          <p:nvPr/>
        </p:nvSpPr>
        <p:spPr>
          <a:xfrm>
            <a:off x="6372200" y="5517232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479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 – Successivamente fare clic su Avanti . </a:t>
            </a:r>
          </a:p>
        </p:txBody>
      </p:sp>
      <p:sp>
        <p:nvSpPr>
          <p:cNvPr id="18" name="Ovale 17"/>
          <p:cNvSpPr/>
          <p:nvPr/>
        </p:nvSpPr>
        <p:spPr>
          <a:xfrm>
            <a:off x="5940152" y="5085184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564904"/>
            <a:ext cx="479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 – Immettere la password del certificato. (</a:t>
            </a:r>
            <a:r>
              <a:rPr lang="it-IT" dirty="0" err="1" smtClean="0"/>
              <a:t>carabcoli</a:t>
            </a:r>
            <a:r>
              <a:rPr lang="it-IT" dirty="0" smtClean="0"/>
              <a:t>) </a:t>
            </a:r>
          </a:p>
          <a:p>
            <a:r>
              <a:rPr lang="it-IT" dirty="0" smtClean="0"/>
              <a:t>Fare clic su </a:t>
            </a:r>
            <a:r>
              <a:rPr lang="it-IT" b="1" dirty="0" smtClean="0"/>
              <a:t>Abilita protezione avanzata chiave privata. per proteggere l’accesso all’area privata con un’ulteriore password all’accesso. Fare clic su Avanti </a:t>
            </a:r>
            <a:endParaRPr lang="it-IT" dirty="0" smtClean="0"/>
          </a:p>
        </p:txBody>
      </p:sp>
      <p:sp>
        <p:nvSpPr>
          <p:cNvPr id="18" name="Ovale 17"/>
          <p:cNvSpPr/>
          <p:nvPr/>
        </p:nvSpPr>
        <p:spPr>
          <a:xfrm>
            <a:off x="6300192" y="5661248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04864"/>
            <a:ext cx="479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10 - Fare clic su Selezionare automaticamente l’archivio certificati secondo il tipo di certificato  - Fare clic sul pulsante </a:t>
            </a:r>
            <a:r>
              <a:rPr lang="it-IT" b="1" dirty="0" smtClean="0"/>
              <a:t>Avanti. </a:t>
            </a:r>
            <a:endParaRPr lang="it-IT" dirty="0" smtClean="0"/>
          </a:p>
        </p:txBody>
      </p:sp>
      <p:sp>
        <p:nvSpPr>
          <p:cNvPr id="18" name="Ovale 17"/>
          <p:cNvSpPr/>
          <p:nvPr/>
        </p:nvSpPr>
        <p:spPr>
          <a:xfrm>
            <a:off x="5436096" y="537321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479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11- Fare clic sul pulsante </a:t>
            </a:r>
            <a:r>
              <a:rPr lang="it-IT" b="1" dirty="0" smtClean="0"/>
              <a:t>Fine. </a:t>
            </a:r>
            <a:endParaRPr lang="it-IT" dirty="0" smtClean="0"/>
          </a:p>
        </p:txBody>
      </p:sp>
      <p:sp>
        <p:nvSpPr>
          <p:cNvPr id="18" name="Ovale 17"/>
          <p:cNvSpPr/>
          <p:nvPr/>
        </p:nvSpPr>
        <p:spPr>
          <a:xfrm>
            <a:off x="5436096" y="537321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8913" y="2124074"/>
            <a:ext cx="5301048" cy="375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12- Fare clic su Imposta livello </a:t>
            </a:r>
            <a:r>
              <a:rPr lang="it-IT" dirty="0" err="1" smtClean="0"/>
              <a:t>protezione…</a:t>
            </a:r>
            <a:r>
              <a:rPr lang="it-IT" dirty="0" smtClean="0"/>
              <a:t> </a:t>
            </a:r>
          </a:p>
        </p:txBody>
      </p:sp>
      <p:sp>
        <p:nvSpPr>
          <p:cNvPr id="18" name="Ovale 17"/>
          <p:cNvSpPr/>
          <p:nvPr/>
        </p:nvSpPr>
        <p:spPr>
          <a:xfrm>
            <a:off x="5724128" y="4509120"/>
            <a:ext cx="24482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3163" y="1871663"/>
            <a:ext cx="5180258" cy="37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13- selezionare </a:t>
            </a:r>
            <a:r>
              <a:rPr lang="it-IT" b="1" dirty="0" smtClean="0"/>
              <a:t>Alto, poi avanti. </a:t>
            </a:r>
            <a:endParaRPr lang="it-IT" dirty="0" smtClean="0"/>
          </a:p>
        </p:txBody>
      </p:sp>
      <p:sp>
        <p:nvSpPr>
          <p:cNvPr id="18" name="Ovale 17"/>
          <p:cNvSpPr/>
          <p:nvPr/>
        </p:nvSpPr>
        <p:spPr>
          <a:xfrm>
            <a:off x="3635896" y="2492896"/>
            <a:ext cx="24482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4355976" y="5013176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C864B1-98B3-6AB3-BD7C-3B627B43AE03}"/>
              </a:ext>
            </a:extLst>
          </p:cNvPr>
          <p:cNvSpPr txBox="1"/>
          <p:nvPr/>
        </p:nvSpPr>
        <p:spPr>
          <a:xfrm>
            <a:off x="2263350" y="1628800"/>
            <a:ext cx="61250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Successivamente il portale </a:t>
            </a:r>
            <a:r>
              <a:rPr lang="it-IT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RegeWeb</a:t>
            </a:r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inoltra al Portale NDR informazioni relative alla iscrizione nel Registro Generale, come il Numero di Registro, la data di iscrizione del procedimento ed il magistrato assegnato. </a:t>
            </a:r>
            <a:endParaRPr lang="it-IT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0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564904"/>
            <a:ext cx="4257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14- Fare clic su </a:t>
            </a:r>
            <a:r>
              <a:rPr lang="it-IT" b="1" dirty="0" smtClean="0"/>
              <a:t>Avanti e immettere una password. È importante memorizzarla perché verrà chiesta ogni volta che si accede alle aree private o al portale </a:t>
            </a:r>
            <a:r>
              <a:rPr lang="it-IT" b="1" dirty="0" err="1" smtClean="0"/>
              <a:t>NdR</a:t>
            </a:r>
            <a:r>
              <a:rPr lang="it-IT" b="1" dirty="0" smtClean="0"/>
              <a:t>. </a:t>
            </a:r>
          </a:p>
          <a:p>
            <a:r>
              <a:rPr lang="it-IT" dirty="0" smtClean="0"/>
              <a:t>Fare clic su </a:t>
            </a:r>
            <a:r>
              <a:rPr lang="it-IT" b="1" dirty="0" smtClean="0"/>
              <a:t>Fine. </a:t>
            </a:r>
            <a:endParaRPr lang="it-IT" dirty="0" smtClean="0"/>
          </a:p>
        </p:txBody>
      </p:sp>
      <p:sp>
        <p:nvSpPr>
          <p:cNvPr id="18" name="Ovale 17"/>
          <p:cNvSpPr/>
          <p:nvPr/>
        </p:nvSpPr>
        <p:spPr>
          <a:xfrm>
            <a:off x="5580112" y="5013176"/>
            <a:ext cx="165618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8913" y="2124074"/>
            <a:ext cx="4995934" cy="35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15- Fare clic su OK. </a:t>
            </a:r>
          </a:p>
        </p:txBody>
      </p:sp>
      <p:sp>
        <p:nvSpPr>
          <p:cNvPr id="18" name="Ovale 17"/>
          <p:cNvSpPr/>
          <p:nvPr/>
        </p:nvSpPr>
        <p:spPr>
          <a:xfrm>
            <a:off x="4211960" y="4941168"/>
            <a:ext cx="165618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564904"/>
            <a:ext cx="2664296" cy="14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363817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Installazione del </a:t>
            </a:r>
            <a:r>
              <a:rPr lang="it-IT" b="1" dirty="0" smtClean="0"/>
              <a:t>certificato</a:t>
            </a:r>
            <a:r>
              <a:rPr lang="it-IT" dirty="0" smtClean="0"/>
              <a:t> sul client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19672" y="155679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16- Terminata l’operazione verrà visualizzata la finestra di conferma di avvenuta importazione del certificato. </a:t>
            </a:r>
          </a:p>
          <a:p>
            <a:r>
              <a:rPr lang="it-IT" dirty="0" smtClean="0"/>
              <a:t>Fare clic su </a:t>
            </a:r>
            <a:r>
              <a:rPr lang="it-IT" b="1" dirty="0" smtClean="0"/>
              <a:t>OK. </a:t>
            </a:r>
            <a:endParaRPr lang="it-IT" dirty="0" smtClean="0"/>
          </a:p>
        </p:txBody>
      </p:sp>
      <p:sp>
        <p:nvSpPr>
          <p:cNvPr id="18" name="Ovale 17"/>
          <p:cNvSpPr/>
          <p:nvPr/>
        </p:nvSpPr>
        <p:spPr>
          <a:xfrm>
            <a:off x="4860032" y="3429000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47664" y="908720"/>
            <a:ext cx="2334806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ACCEDERE AL PORTALE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19672" y="141277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12 – Accedere al portale tramite il seguente link:</a:t>
            </a:r>
          </a:p>
          <a:p>
            <a:r>
              <a:rPr lang="it-IT" dirty="0" smtClean="0">
                <a:solidFill>
                  <a:srgbClr val="0000FF"/>
                </a:solidFill>
                <a:latin typeface="Arial" panose="020B0604020202020204" pitchFamily="34" charset="0"/>
              </a:rPr>
              <a:t>https://portalendr.giustizia.it:8443/NdrWEB/home.do </a:t>
            </a:r>
          </a:p>
          <a:p>
            <a:endParaRPr lang="it-IT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276872"/>
            <a:ext cx="7704856" cy="433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4808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75656" y="980728"/>
            <a:ext cx="1334596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HOME PAGE</a:t>
            </a:r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1772816"/>
            <a:ext cx="848108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0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20891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Dott. Michele </a:t>
            </a:r>
            <a:r>
              <a:rPr lang="it-IT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Petrone</a:t>
            </a: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Comandante Polizia Locale</a:t>
            </a:r>
            <a:r>
              <a:rPr lang="it-IT" b="0" dirty="0">
                <a:latin typeface="Agency FB" panose="020B0503020202020204" pitchFamily="34" charset="0"/>
              </a:rPr>
              <a:t/>
            </a:r>
            <a:br>
              <a:rPr lang="it-IT" b="0" dirty="0">
                <a:latin typeface="Agency FB" panose="020B0503020202020204" pitchFamily="34" charset="0"/>
              </a:rPr>
            </a:b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grazie per l’attenzione</a:t>
            </a:r>
            <a:b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endParaRPr lang="it-IT" sz="3800" b="0" dirty="0">
              <a:latin typeface="Agency FB" panose="020B0503020202020204" pitchFamily="34" charset="0"/>
            </a:endParaRPr>
          </a:p>
        </p:txBody>
      </p:sp>
      <p:pic>
        <p:nvPicPr>
          <p:cNvPr id="10" name="Picture 2" descr="C:\Users\Tommaso.Petragallo\Downloads\computer-immagine-animata-015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5301208"/>
            <a:ext cx="201404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2088232" cy="135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375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C864B1-98B3-6AB3-BD7C-3B627B43AE03}"/>
              </a:ext>
            </a:extLst>
          </p:cNvPr>
          <p:cNvSpPr txBox="1"/>
          <p:nvPr/>
        </p:nvSpPr>
        <p:spPr>
          <a:xfrm>
            <a:off x="2699792" y="1052736"/>
            <a:ext cx="61250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L’accesso al portale è riservato. Per motivi di sicurezza è necessario richiedere il certificato digitale al referente della Procura della Repubblica.</a:t>
            </a:r>
          </a:p>
          <a:p>
            <a:pPr algn="just"/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Ottenuto lo stesso sarà possibile generare i certificati per l’accesso del responsabile del Comando che potrà a sua volta generare i certificati per tutti gli addetti.</a:t>
            </a:r>
            <a:endParaRPr lang="it-IT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5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D35EDA-D98D-EBE0-B7C5-17D9F023DCA1}"/>
              </a:ext>
            </a:extLst>
          </p:cNvPr>
          <p:cNvSpPr txBox="1"/>
          <p:nvPr/>
        </p:nvSpPr>
        <p:spPr>
          <a:xfrm>
            <a:off x="899592" y="1340768"/>
            <a:ext cx="793643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Generazione certificati di accesso </a:t>
            </a:r>
            <a:r>
              <a:rPr lang="it-IT" sz="3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NdR</a:t>
            </a:r>
            <a:r>
              <a:rPr lang="it-IT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 “Responsabile ufficio per </a:t>
            </a:r>
            <a:r>
              <a:rPr lang="it-IT" sz="3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NdR</a:t>
            </a:r>
            <a:r>
              <a:rPr lang="it-IT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”: </a:t>
            </a:r>
          </a:p>
          <a:p>
            <a:r>
              <a:rPr lang="it-IT" sz="2800" dirty="0" smtClean="0"/>
              <a:t> 1)</a:t>
            </a:r>
            <a:r>
              <a:rPr lang="it-IT" sz="2800" dirty="0" err="1" smtClean="0"/>
              <a:t>_Accedere</a:t>
            </a:r>
            <a:r>
              <a:rPr lang="it-IT" sz="2800" dirty="0" smtClean="0"/>
              <a:t> al link </a:t>
            </a:r>
          </a:p>
          <a:p>
            <a:r>
              <a:rPr lang="it-IT" sz="2800" dirty="0" smtClean="0">
                <a:hlinkClick r:id="rId5"/>
              </a:rPr>
              <a:t>https://registrazionendr.giustizia.it:8443/rafe/menu.do?command=nuova_richiesta</a:t>
            </a:r>
            <a:r>
              <a:rPr lang="it-IT" sz="2800" dirty="0" smtClean="0"/>
              <a:t>, (da rete esterna alla rete Giustizia) </a:t>
            </a:r>
          </a:p>
          <a:p>
            <a:r>
              <a:rPr lang="it-IT" sz="2800" dirty="0" smtClean="0"/>
              <a:t>ed eseguire la registrazione per responsabile ufficio. </a:t>
            </a:r>
          </a:p>
          <a:p>
            <a:endParaRPr lang="it-IT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F0"/>
                </a:solidFill>
              </a:rPr>
              <a:t>IL PORTALE NDR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052736"/>
            <a:ext cx="771591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D4E916-96DF-7C3D-611D-BF75D10C0C5F}"/>
              </a:ext>
            </a:extLst>
          </p:cNvPr>
          <p:cNvSpPr txBox="1"/>
          <p:nvPr/>
        </p:nvSpPr>
        <p:spPr>
          <a:xfrm>
            <a:off x="2051720" y="1071895"/>
            <a:ext cx="66967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Compilare e spedire il modulo di richiesta del certificato:</a:t>
            </a:r>
          </a:p>
          <a:p>
            <a:endParaRPr lang="it-IT" sz="3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  <a:hlinkClick r:id="rId5" action="ppaction://hlinkfile"/>
              </a:rPr>
              <a:t>MODULO RICH CERTIFICATO PER RESPONSABILE </a:t>
            </a:r>
            <a:r>
              <a:rPr lang="it-IT" sz="3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  <a:hlinkClick r:id="rId5" action="ppaction://hlinkfile"/>
              </a:rPr>
              <a:t>UFFICIO.DOC</a:t>
            </a:r>
            <a:endParaRPr lang="it-IT" sz="3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Spedire via mail ai recapiti indicati.</a:t>
            </a:r>
            <a:endParaRPr lang="it-IT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419872" y="4221088"/>
            <a:ext cx="4572000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 Alla casella di posta elettronica indicata durante la suddetta registrazione verrà spedito il certificato (la password del certificato è quella indicata nella pagina di registrazione). </a:t>
            </a:r>
            <a:endParaRPr lang="it-IT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D35EDA-D98D-EBE0-B7C5-17D9F023DCA1}"/>
              </a:ext>
            </a:extLst>
          </p:cNvPr>
          <p:cNvSpPr txBox="1"/>
          <p:nvPr/>
        </p:nvSpPr>
        <p:spPr>
          <a:xfrm>
            <a:off x="3419872" y="771426"/>
            <a:ext cx="54161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Generazione certificati di accesso </a:t>
            </a:r>
            <a:r>
              <a:rPr lang="it-IT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NdR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 “Responsabile ufficio per </a:t>
            </a:r>
            <a:r>
              <a:rPr lang="it-IT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NdR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”: </a:t>
            </a:r>
          </a:p>
          <a:p>
            <a:endParaRPr lang="it-IT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2) Installare il certificato generato mediante la procedura di cui al punto 1), collegarsi al link per la generazione dei certificati (da rete esterna alla rete Giustizia), </a:t>
            </a:r>
            <a:r>
              <a:rPr lang="it-IT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https://registrazionendr.giustizia.it:8443/rafe/adminRA.do </a:t>
            </a: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 generare i certificati per le utenze che dovranno accedere al portale. </a:t>
            </a: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Alla casella di posta elettronica indicata nel suddetto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form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 registrazione verrà spedito il certificato utente per l'accesso al portale (la password del certificato è quella indicata nella pagina di registrazione). 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9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1" descr="https://www.bambinisenzasbarre.org/wp/wp-content/uploads/2017/04/Ministero-della-Giustizia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Tommaso.Petragallo\Downloads\computer-immagine-animata-007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7FCE5-68CF-B30F-75EF-F6C6D417A264}"/>
              </a:ext>
            </a:extLst>
          </p:cNvPr>
          <p:cNvSpPr txBox="1"/>
          <p:nvPr/>
        </p:nvSpPr>
        <p:spPr>
          <a:xfrm>
            <a:off x="2555776" y="248206"/>
            <a:ext cx="48965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F0"/>
                </a:solidFill>
              </a:rPr>
              <a:t>IL PORTALE NDR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D4E916-96DF-7C3D-611D-BF75D10C0C5F}"/>
              </a:ext>
            </a:extLst>
          </p:cNvPr>
          <p:cNvSpPr txBox="1"/>
          <p:nvPr/>
        </p:nvSpPr>
        <p:spPr>
          <a:xfrm>
            <a:off x="2051720" y="1071895"/>
            <a:ext cx="669674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Accesso a </a:t>
            </a:r>
            <a:r>
              <a:rPr lang="it-IT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NdrWeb</a:t>
            </a:r>
            <a:r>
              <a:rPr lang="it-IT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it-IT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3) Installare il certificato generato mediante la procedura di cui al punto 2) ed accedere al Portale Notizie di Reato mediante il seguente link (da rete esterna alla rete Giustizia), </a:t>
            </a:r>
          </a:p>
          <a:p>
            <a:pPr algn="just"/>
            <a:r>
              <a:rPr lang="it-IT" sz="24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https://portalendr.giustizia.it:8443/NdrWEB/home.do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1C5185-D9F9-E042-0A1D-1E6D4A4546AA}"/>
              </a:ext>
            </a:extLst>
          </p:cNvPr>
          <p:cNvSpPr txBox="1"/>
          <p:nvPr/>
        </p:nvSpPr>
        <p:spPr>
          <a:xfrm>
            <a:off x="2195736" y="4005064"/>
            <a:ext cx="669674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4) Se al Portale NDR indicato al punto 3) si accede con il certificato generato al punto 1) si ottiene un errore di connessione al server (</a:t>
            </a:r>
            <a:r>
              <a:rPr lang="it-IT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Errore di connessione al database. Contattare l'assistenza Tecnica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poiché tale certificato deve essere utilizzato soltanto per generare le utenze di accesso con il link 2) e non per l'accesso al portale. 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8064</Words>
  <Application>Microsoft Office PowerPoint</Application>
  <PresentationFormat>Presentazione su schermo (4:3)</PresentationFormat>
  <Paragraphs>728</Paragraphs>
  <Slides>35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Agency FB</vt:lpstr>
      <vt:lpstr>Arial</vt:lpstr>
      <vt:lpstr>Calibri</vt:lpstr>
      <vt:lpstr>Georgia</vt:lpstr>
      <vt:lpstr>Helvetica</vt:lpstr>
      <vt:lpstr>Times New Roman</vt:lpstr>
      <vt:lpstr>Formazione</vt:lpstr>
      <vt:lpstr>Corso di Aggiornamento Portale n.d.r.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Dott. Michele Petrone Comandante Polizia Locale 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2019-01-18T08:13:10Z</dcterms:created>
  <dcterms:modified xsi:type="dcterms:W3CDTF">2023-06-12T08:29:38Z</dcterms:modified>
</cp:coreProperties>
</file>