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59" r:id="rId2"/>
    <p:sldId id="442" r:id="rId3"/>
    <p:sldId id="289" r:id="rId4"/>
    <p:sldId id="385" r:id="rId5"/>
    <p:sldId id="422" r:id="rId6"/>
    <p:sldId id="386" r:id="rId7"/>
    <p:sldId id="441" r:id="rId8"/>
    <p:sldId id="288" r:id="rId9"/>
    <p:sldId id="283" r:id="rId10"/>
    <p:sldId id="423" r:id="rId11"/>
    <p:sldId id="424" r:id="rId12"/>
    <p:sldId id="425" r:id="rId13"/>
    <p:sldId id="426" r:id="rId14"/>
    <p:sldId id="427" r:id="rId15"/>
    <p:sldId id="428" r:id="rId16"/>
    <p:sldId id="388" r:id="rId17"/>
    <p:sldId id="389" r:id="rId18"/>
    <p:sldId id="391" r:id="rId19"/>
    <p:sldId id="392" r:id="rId20"/>
    <p:sldId id="393" r:id="rId21"/>
    <p:sldId id="394" r:id="rId22"/>
    <p:sldId id="396" r:id="rId23"/>
    <p:sldId id="397" r:id="rId24"/>
    <p:sldId id="398" r:id="rId25"/>
    <p:sldId id="399" r:id="rId26"/>
    <p:sldId id="400" r:id="rId27"/>
    <p:sldId id="432" r:id="rId28"/>
    <p:sldId id="401" r:id="rId29"/>
    <p:sldId id="403" r:id="rId30"/>
    <p:sldId id="433" r:id="rId31"/>
    <p:sldId id="407" r:id="rId32"/>
    <p:sldId id="434" r:id="rId33"/>
    <p:sldId id="435" r:id="rId34"/>
    <p:sldId id="436" r:id="rId35"/>
    <p:sldId id="440" r:id="rId36"/>
    <p:sldId id="405" r:id="rId37"/>
    <p:sldId id="395" r:id="rId38"/>
    <p:sldId id="409" r:id="rId39"/>
    <p:sldId id="412" r:id="rId40"/>
    <p:sldId id="413" r:id="rId41"/>
    <p:sldId id="420" r:id="rId42"/>
    <p:sldId id="419" r:id="rId43"/>
    <p:sldId id="417" r:id="rId44"/>
    <p:sldId id="443" r:id="rId45"/>
  </p:sldIdLst>
  <p:sldSz cx="9144000" cy="6858000" type="screen4x3"/>
  <p:notesSz cx="6797675" cy="9926638"/>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259"/>
          </p14:sldIdLst>
        </p14:section>
        <p14:section name="Panoramica e obiettivi" id="{ABA716BF-3A5C-4ADB-94C9-CFEF84EBA240}">
          <p14:sldIdLst>
            <p14:sldId id="442"/>
            <p14:sldId id="289"/>
            <p14:sldId id="385"/>
            <p14:sldId id="422"/>
            <p14:sldId id="386"/>
            <p14:sldId id="441"/>
            <p14:sldId id="288"/>
            <p14:sldId id="283"/>
            <p14:sldId id="423"/>
            <p14:sldId id="424"/>
            <p14:sldId id="425"/>
            <p14:sldId id="426"/>
            <p14:sldId id="427"/>
            <p14:sldId id="428"/>
            <p14:sldId id="388"/>
          </p14:sldIdLst>
        </p14:section>
        <p14:section name="Sezione senza titolo" id="{C8129416-7E93-4CD0-A144-13186E37F46F}">
          <p14:sldIdLst>
            <p14:sldId id="389"/>
            <p14:sldId id="391"/>
            <p14:sldId id="392"/>
            <p14:sldId id="393"/>
            <p14:sldId id="394"/>
            <p14:sldId id="396"/>
            <p14:sldId id="397"/>
            <p14:sldId id="398"/>
            <p14:sldId id="399"/>
            <p14:sldId id="400"/>
            <p14:sldId id="432"/>
            <p14:sldId id="401"/>
            <p14:sldId id="403"/>
            <p14:sldId id="433"/>
            <p14:sldId id="407"/>
            <p14:sldId id="434"/>
            <p14:sldId id="435"/>
            <p14:sldId id="436"/>
            <p14:sldId id="440"/>
            <p14:sldId id="405"/>
            <p14:sldId id="395"/>
            <p14:sldId id="409"/>
            <p14:sldId id="412"/>
            <p14:sldId id="413"/>
            <p14:sldId id="420"/>
            <p14:sldId id="419"/>
            <p14:sldId id="417"/>
            <p14:sldId id="443"/>
          </p14:sldIdLst>
        </p14:section>
        <p14:section name="Argomento 1" id="{6D9936A3-3945-4757-BC8B-B5C252D8E036}">
          <p14:sldIdLst/>
        </p14:section>
        <p14:section name="Diapositive di esempio per effetti grafici" id="{BAB3A466-96C9-4230-9978-795378D75699}">
          <p14:sldIdLst/>
        </p14:section>
        <p14:section name="Case study" id="{8C0305C9-B152-4FBA-A789-FE1976D53990}">
          <p14:sldIdLst/>
        </p14:section>
        <p14:section name="Conclusioni e riepilogo" id="{790CEF5B-569A-4C2F-BED5-750B08C0E5AD}">
          <p14:sldIdLst/>
        </p14:section>
        <p14:section name="Appendice"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6" autoAdjust="0"/>
    <p:restoredTop sz="98971" autoAdjust="0"/>
  </p:normalViewPr>
  <p:slideViewPr>
    <p:cSldViewPr>
      <p:cViewPr varScale="1">
        <p:scale>
          <a:sx n="98" d="100"/>
          <a:sy n="98" d="100"/>
        </p:scale>
        <p:origin x="1251"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33912"/>
    </p:cViewPr>
  </p:sorter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12/06/2023</a:t>
            </a:fld>
            <a:endParaRPr lang="it-IT"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313912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48AEF76B-3757-4A0B-AF93-28494465C1DD}" type="datetimeFigureOut">
              <a:rPr lang="it-IT"/>
              <a:pPr/>
              <a:t>12/06/2023</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75693FD4-8F83-4EF7-AC3F-0DC0388986B0}" type="slidenum">
              <a:rPr/>
              <a:pPr/>
              <a:t>‹N›</a:t>
            </a:fld>
            <a:endParaRPr lang="it-IT"/>
          </a:p>
        </p:txBody>
      </p:sp>
    </p:spTree>
    <p:extLst>
      <p:ext uri="{BB962C8B-B14F-4D97-AF65-F5344CB8AC3E}">
        <p14:creationId xmlns:p14="http://schemas.microsoft.com/office/powerpoint/2010/main" val="2650341645"/>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dirty="0"/>
              <a:t>Questo modello può essere utilizzato come file iniziale per la presentazione di materiale didattico per la formazione in gruppo.</a:t>
            </a:r>
          </a:p>
          <a:p>
            <a:endParaRPr lang="it-IT" dirty="0"/>
          </a:p>
          <a:p>
            <a:pPr lvl="0"/>
            <a:r>
              <a:rPr lang="it-IT" sz="1200" b="1" dirty="0"/>
              <a:t>Sezioni</a:t>
            </a:r>
            <a:endParaRPr lang="it-IT" sz="1200" b="0" dirty="0"/>
          </a:p>
          <a:p>
            <a:pPr lvl="0"/>
            <a:r>
              <a:rPr lang="it-IT" sz="1200" b="0" dirty="0"/>
              <a:t>Fare clic con il pulsante destro del mouse su una diapositiva per aggiungere sezioni.</a:t>
            </a:r>
            <a:r>
              <a:rPr lang="it-IT" sz="1200" b="0" baseline="0" dirty="0"/>
              <a:t> Le sezioni possono essere utili per organizzare le diapositive o agevolare la collaborazione tra più autori.</a:t>
            </a:r>
            <a:endParaRPr lang="it-IT" sz="1200" b="0" dirty="0"/>
          </a:p>
          <a:p>
            <a:pPr lvl="0"/>
            <a:endParaRPr lang="it-IT" sz="1200" b="1" dirty="0"/>
          </a:p>
          <a:p>
            <a:pPr lvl="0"/>
            <a:r>
              <a:rPr lang="it-IT" sz="1200" b="1" dirty="0"/>
              <a:t>Note</a:t>
            </a:r>
          </a:p>
          <a:p>
            <a:pPr lvl="0"/>
            <a:r>
              <a:rPr lang="it-IT" sz="1200" dirty="0"/>
              <a:t>Utilizzare la sezione Note per indicazioni sull'esecuzione della presentazione oppure per fornire informazioni aggiuntive per il pubblico.</a:t>
            </a:r>
            <a:r>
              <a:rPr lang="it-IT" sz="1200" baseline="0" dirty="0"/>
              <a:t> Mostrare queste note nella visualizzazione Presentazione durante la presentazione. </a:t>
            </a:r>
          </a:p>
          <a:p>
            <a:pPr lvl="0">
              <a:buFontTx/>
              <a:buNone/>
            </a:pPr>
            <a:r>
              <a:rPr lang="it-IT" sz="1200" dirty="0"/>
              <a:t>Valutare con attenzione le dimensioni dei caratteri, importanti per l'accessibilità, la visibilità, la registrazione video e la produzione online.</a:t>
            </a:r>
          </a:p>
          <a:p>
            <a:pPr lvl="0"/>
            <a:endParaRPr lang="it-IT" sz="1200" dirty="0"/>
          </a:p>
          <a:p>
            <a:pPr lvl="0">
              <a:buFontTx/>
              <a:buNone/>
            </a:pPr>
            <a:r>
              <a:rPr lang="it-IT" sz="1200" b="1" dirty="0"/>
              <a:t>Colori coordinati </a:t>
            </a:r>
          </a:p>
          <a:p>
            <a:pPr lvl="0">
              <a:buFontTx/>
              <a:buNone/>
            </a:pPr>
            <a:r>
              <a:rPr lang="it-IT" sz="1200" dirty="0"/>
              <a:t>Prestare particolare attenzione ai grafici, ai diagrammi e alle caselle di testo.</a:t>
            </a:r>
            <a:r>
              <a:rPr lang="it-IT" sz="1200" baseline="0" dirty="0"/>
              <a:t> </a:t>
            </a:r>
            <a:endParaRPr lang="it-IT" sz="1200" dirty="0"/>
          </a:p>
          <a:p>
            <a:pPr lvl="0"/>
            <a:r>
              <a:rPr lang="it-IT" sz="1200" dirty="0"/>
              <a:t>Tenere presente che i partecipanti eseguiranno la stampa in bianco e nero o </a:t>
            </a:r>
            <a:r>
              <a:rPr lang="it-IT" sz="1200" dirty="0" err="1"/>
              <a:t>in gradazioni di grigio</a:t>
            </a:r>
            <a:r>
              <a:rPr lang="it-IT" sz="1200" dirty="0"/>
              <a:t>. Eseguire una stampa di prova per assicurarsi che i colori risultino comunque efficaci e chiari in una stampa in solo bianco e nero e </a:t>
            </a:r>
            <a:r>
              <a:rPr lang="it-IT" sz="1200" dirty="0" err="1"/>
              <a:t>in gradazioni di grigio</a:t>
            </a:r>
            <a:r>
              <a:rPr lang="it-IT" sz="1200" dirty="0"/>
              <a:t>.</a:t>
            </a:r>
          </a:p>
          <a:p>
            <a:pPr lvl="0">
              <a:buFontTx/>
              <a:buNone/>
            </a:pPr>
            <a:endParaRPr lang="it-IT" sz="1200" dirty="0"/>
          </a:p>
          <a:p>
            <a:pPr lvl="0">
              <a:buFontTx/>
              <a:buNone/>
            </a:pPr>
            <a:r>
              <a:rPr lang="it-IT" sz="1200" b="1" dirty="0"/>
              <a:t>Grafica, tabelle e grafici</a:t>
            </a:r>
          </a:p>
          <a:p>
            <a:pPr lvl="0"/>
            <a:r>
              <a:rPr lang="it-IT" sz="1200" dirty="0"/>
              <a:t>Scegliere la semplicità: se possibile utilizzare stili e colori coerenti, che non rappresentino elementi di distrazione.</a:t>
            </a:r>
          </a:p>
          <a:p>
            <a:pPr lvl="0"/>
            <a:r>
              <a:rPr lang="it-IT" sz="1200" dirty="0"/>
              <a:t>Assegnare un'etichetta a tutti i grafici e a tutte le tabelle.</a:t>
            </a:r>
          </a:p>
          <a:p>
            <a:endParaRPr lang="it-IT" dirty="0"/>
          </a:p>
          <a:p>
            <a:endParaRPr lang="it-IT" dirty="0"/>
          </a:p>
          <a:p>
            <a:endParaRPr lang="it-IT" dirty="0"/>
          </a:p>
        </p:txBody>
      </p:sp>
      <p:sp>
        <p:nvSpPr>
          <p:cNvPr id="4" name="Slide Number Placeholder 3"/>
          <p:cNvSpPr>
            <a:spLocks noGrp="1"/>
          </p:cNvSpPr>
          <p:nvPr>
            <p:ph type="sldNum" sz="quarter" idx="10"/>
          </p:nvPr>
        </p:nvSpPr>
        <p:spPr/>
        <p:txBody>
          <a:bodyPr/>
          <a:lstStyle/>
          <a:p>
            <a:fld id="{EC6EAC7D-5A89-47C2-8ABA-56C9C2DEF7A4}"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4</a:t>
            </a:fld>
            <a:endParaRPr lang="it-IT"/>
          </a:p>
        </p:txBody>
      </p:sp>
    </p:spTree>
    <p:extLst>
      <p:ext uri="{BB962C8B-B14F-4D97-AF65-F5344CB8AC3E}">
        <p14:creationId xmlns:p14="http://schemas.microsoft.com/office/powerpoint/2010/main" val="340032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5693FD4-8F83-4EF7-AC3F-0DC0388986B0}" type="slidenum">
              <a:rPr lang="it-IT" smtClean="0"/>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14</a:t>
            </a:fld>
            <a:endParaRPr lang="it-IT"/>
          </a:p>
        </p:txBody>
      </p:sp>
    </p:spTree>
    <p:extLst>
      <p:ext uri="{BB962C8B-B14F-4D97-AF65-F5344CB8AC3E}">
        <p14:creationId xmlns:p14="http://schemas.microsoft.com/office/powerpoint/2010/main" val="2794888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it-IT" b="1" cap="small" baseline="0">
                <a:solidFill>
                  <a:srgbClr val="003300"/>
                </a:solidFill>
              </a:defRPr>
            </a:lvl1pPr>
          </a:lstStyle>
          <a:p>
            <a:r>
              <a:rPr kumimoji="0" lang="it-IT"/>
              <a:t>Fare clic per modificare lo stile del titolo</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it-IT" sz="2000" b="0">
                <a:solidFill>
                  <a:schemeClr val="tx1"/>
                </a:solidFill>
                <a:latin typeface="Georgia" pitchFamily="18" charset="0"/>
              </a:defRPr>
            </a:lvl1pPr>
            <a:lvl2pPr marL="457200" indent="0" algn="ctr" eaLnBrk="1" latinLnBrk="0" hangingPunct="1">
              <a:buNone/>
              <a:defRPr kumimoji="0" lang="it-IT">
                <a:solidFill>
                  <a:schemeClr val="tx1">
                    <a:tint val="75000"/>
                  </a:schemeClr>
                </a:solidFill>
              </a:defRPr>
            </a:lvl2pPr>
            <a:lvl3pPr marL="914400" indent="0" algn="ctr" eaLnBrk="1" latinLnBrk="0" hangingPunct="1">
              <a:buNone/>
              <a:defRPr kumimoji="0" lang="it-IT">
                <a:solidFill>
                  <a:schemeClr val="tx1">
                    <a:tint val="75000"/>
                  </a:schemeClr>
                </a:solidFill>
              </a:defRPr>
            </a:lvl3pPr>
            <a:lvl4pPr marL="1371600" indent="0" algn="ctr" eaLnBrk="1" latinLnBrk="0" hangingPunct="1">
              <a:buNone/>
              <a:defRPr kumimoji="0" lang="it-IT">
                <a:solidFill>
                  <a:schemeClr val="tx1">
                    <a:tint val="75000"/>
                  </a:schemeClr>
                </a:solidFill>
              </a:defRPr>
            </a:lvl4pPr>
            <a:lvl5pPr marL="1828800" indent="0" algn="ctr" eaLnBrk="1" latinLnBrk="0" hangingPunct="1">
              <a:buNone/>
              <a:defRPr kumimoji="0" lang="it-IT">
                <a:solidFill>
                  <a:schemeClr val="tx1">
                    <a:tint val="75000"/>
                  </a:schemeClr>
                </a:solidFill>
              </a:defRPr>
            </a:lvl5pPr>
            <a:lvl6pPr marL="2286000" indent="0" algn="ctr" eaLnBrk="1" latinLnBrk="0" hangingPunct="1">
              <a:buNone/>
              <a:defRPr kumimoji="0" lang="it-IT">
                <a:solidFill>
                  <a:schemeClr val="tx1">
                    <a:tint val="75000"/>
                  </a:schemeClr>
                </a:solidFill>
              </a:defRPr>
            </a:lvl6pPr>
            <a:lvl7pPr marL="2743200" indent="0" algn="ctr" eaLnBrk="1" latinLnBrk="0" hangingPunct="1">
              <a:buNone/>
              <a:defRPr kumimoji="0" lang="it-IT">
                <a:solidFill>
                  <a:schemeClr val="tx1">
                    <a:tint val="75000"/>
                  </a:schemeClr>
                </a:solidFill>
              </a:defRPr>
            </a:lvl7pPr>
            <a:lvl8pPr marL="3200400" indent="0" algn="ctr" eaLnBrk="1" latinLnBrk="0" hangingPunct="1">
              <a:buNone/>
              <a:defRPr kumimoji="0" lang="it-IT">
                <a:solidFill>
                  <a:schemeClr val="tx1">
                    <a:tint val="75000"/>
                  </a:schemeClr>
                </a:solidFill>
              </a:defRPr>
            </a:lvl8pPr>
            <a:lvl9pPr marL="3657600" indent="0" algn="ctr" eaLnBrk="1" latinLnBrk="0" hangingPunct="1">
              <a:buNone/>
              <a:defRPr kumimoji="0" lang="it-IT">
                <a:solidFill>
                  <a:schemeClr val="tx1">
                    <a:tint val="75000"/>
                  </a:schemeClr>
                </a:solidFill>
              </a:defRPr>
            </a:lvl9pPr>
          </a:lstStyle>
          <a:p>
            <a:pPr eaLnBrk="1" latinLnBrk="0" hangingPunct="1"/>
            <a:r>
              <a:rPr lang="it-IT"/>
              <a:t>Fare clic per modificare lo stile del sottotitolo dello schema</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it-IT" sz="2000" baseline="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lo stile del titolo</a:t>
            </a:r>
            <a:endParaRPr/>
          </a:p>
        </p:txBody>
      </p:sp>
      <p:sp>
        <p:nvSpPr>
          <p:cNvPr id="3" name="Date Placeholder 2"/>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4" name="Footer Placeholder 3"/>
          <p:cNvSpPr>
            <a:spLocks noGrp="1"/>
          </p:cNvSpPr>
          <p:nvPr>
            <p:ph type="ftr" sz="quarter" idx="11"/>
          </p:nvPr>
        </p:nvSpPr>
        <p:spPr/>
        <p:txBody>
          <a:bodyPr/>
          <a:lstStyle/>
          <a:p>
            <a:endParaRPr kumimoji="0" lang="it-IT"/>
          </a:p>
        </p:txBody>
      </p:sp>
      <p:sp>
        <p:nvSpPr>
          <p:cNvPr id="5" name="Slide Number Placeholder 4"/>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3" name="Footer Placeholder 2"/>
          <p:cNvSpPr>
            <a:spLocks noGrp="1"/>
          </p:cNvSpPr>
          <p:nvPr>
            <p:ph type="ftr" sz="quarter" idx="11"/>
          </p:nvPr>
        </p:nvSpPr>
        <p:spPr/>
        <p:txBody>
          <a:bodyPr/>
          <a:lstStyle/>
          <a:p>
            <a:endParaRPr kumimoji="0" lang="it-IT"/>
          </a:p>
        </p:txBody>
      </p:sp>
      <p:sp>
        <p:nvSpPr>
          <p:cNvPr id="4" name="Slide Number Placeholder 3"/>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s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it-IT"/>
              <a:pPr/>
              <a:t>12/06/2023</a:t>
            </a:fld>
            <a:endParaRPr kumimoji="0" lang="it-IT"/>
          </a:p>
        </p:txBody>
      </p:sp>
      <p:sp>
        <p:nvSpPr>
          <p:cNvPr id="4" name="Footer Placeholder 4"/>
          <p:cNvSpPr>
            <a:spLocks noGrp="1"/>
          </p:cNvSpPr>
          <p:nvPr>
            <p:ph type="ftr" sz="quarter" idx="11"/>
          </p:nvPr>
        </p:nvSpPr>
        <p:spPr>
          <a:xfrm>
            <a:off x="3352800" y="6356350"/>
            <a:ext cx="2895600" cy="365125"/>
          </a:xfrm>
        </p:spPr>
        <p:txBody>
          <a:bodyPr/>
          <a:lstStyle/>
          <a:p>
            <a:endParaRPr kumimoji="0" lang="it-IT"/>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it-IT" sz="4000" b="1" cap="small" baseline="0">
                <a:solidFill>
                  <a:srgbClr val="003300"/>
                </a:solidFill>
              </a:defRPr>
            </a:lvl1pPr>
          </a:lstStyle>
          <a:p>
            <a:r>
              <a:rPr kumimoji="0" lang="it-IT"/>
              <a:t>Fare clic per modificare lo stile del titolo</a:t>
            </a:r>
          </a:p>
        </p:txBody>
      </p:sp>
      <p:sp>
        <p:nvSpPr>
          <p:cNvPr id="4" name="Date Placeholder 3"/>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it-IT"/>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it-IT" sz="1800"/>
            </a:lvl1pPr>
          </a:lstStyle>
          <a:p>
            <a:r>
              <a:rPr kumimoji="0" lang="it-IT"/>
              <a:t>Logo aziendale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it-IT"/>
            </a:lvl1pPr>
          </a:lstStyle>
          <a:p>
            <a:r>
              <a:rPr kumimoji="0" lang="it-IT"/>
              <a:t>Fare clic per modificare lo stile del titolo</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it-IT" sz="3200">
                <a:latin typeface="+mn-lt"/>
              </a:defRPr>
            </a:lvl1pPr>
            <a:lvl2pPr eaLnBrk="1" latinLnBrk="0" hangingPunct="1">
              <a:defRPr kumimoji="0" lang="it-IT" sz="2800">
                <a:latin typeface="+mn-lt"/>
              </a:defRPr>
            </a:lvl2pPr>
            <a:lvl3pPr eaLnBrk="1" latinLnBrk="0" hangingPunct="1">
              <a:defRPr kumimoji="0" lang="it-IT" sz="2400">
                <a:latin typeface="+mn-lt"/>
              </a:defRPr>
            </a:lvl3pPr>
            <a:lvl4pPr eaLnBrk="1" latinLnBrk="0" hangingPunct="1">
              <a:defRPr kumimoji="0" lang="it-IT" sz="2400">
                <a:latin typeface="+mn-lt"/>
              </a:defRPr>
            </a:lvl4pPr>
            <a:lvl5pPr eaLnBrk="1" latinLnBrk="0" hangingPunct="1">
              <a:defRPr kumimoji="0" lang="it-IT" sz="2400">
                <a:latin typeface="+mn-lt"/>
              </a:defRPr>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lo stile del titolo</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it-IT" sz="2800"/>
            </a:lvl1pPr>
            <a:lvl2pPr eaLnBrk="1" latinLnBrk="0" hangingPunct="1">
              <a:defRPr kumimoji="0" lang="it-IT" sz="2400"/>
            </a:lvl2pPr>
            <a:lvl3pPr eaLnBrk="1" latinLnBrk="0" hangingPunct="1">
              <a:defRPr kumimoji="0" lang="it-IT" sz="2000"/>
            </a:lvl3pPr>
            <a:lvl4pPr eaLnBrk="1" latinLnBrk="0" hangingPunct="1">
              <a:defRPr kumimoji="0" lang="it-IT" sz="1800"/>
            </a:lvl4pPr>
            <a:lvl5pPr eaLnBrk="1" latinLnBrk="0" hangingPunct="1">
              <a:defRPr kumimoji="0" lang="it-IT" sz="1800"/>
            </a:lvl5pPr>
            <a:lvl6pPr eaLnBrk="1" latinLnBrk="0" hangingPunct="1">
              <a:defRPr kumimoji="0" lang="it-IT" sz="1800"/>
            </a:lvl6pPr>
            <a:lvl7pPr eaLnBrk="1" latinLnBrk="0" hangingPunct="1">
              <a:defRPr kumimoji="0" lang="it-IT" sz="1800"/>
            </a:lvl7pPr>
            <a:lvl8pPr eaLnBrk="1" latinLnBrk="0" hangingPunct="1">
              <a:defRPr kumimoji="0" lang="it-IT" sz="1800"/>
            </a:lvl8pPr>
            <a:lvl9pPr eaLnBrk="1" latinLnBrk="0" hangingPunct="1">
              <a:defRPr kumimoji="0" lang="it-IT" sz="18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Date Placeholder 4"/>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it-IT"/>
            </a:lvl1pPr>
          </a:lstStyle>
          <a:p>
            <a:pPr eaLnBrk="1" latinLnBrk="0" hangingPunct="1"/>
            <a:r>
              <a:rPr lang="it-IT"/>
              <a:t>Fare clic per modificare lo stile del titolo</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a:t>Fare clic per modificare stili del testo dello schema</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it-IT" sz="2400" b="1"/>
            </a:lvl1pPr>
            <a:lvl2pPr marL="457200" indent="0" eaLnBrk="1" latinLnBrk="0" hangingPunct="1">
              <a:buNone/>
              <a:defRPr kumimoji="0" lang="it-IT" sz="2000" b="1"/>
            </a:lvl2pPr>
            <a:lvl3pPr marL="914400" indent="0" eaLnBrk="1" latinLnBrk="0" hangingPunct="1">
              <a:buNone/>
              <a:defRPr kumimoji="0" lang="it-IT" sz="1800" b="1"/>
            </a:lvl3pPr>
            <a:lvl4pPr marL="1371600" indent="0" eaLnBrk="1" latinLnBrk="0" hangingPunct="1">
              <a:buNone/>
              <a:defRPr kumimoji="0" lang="it-IT" sz="1600" b="1"/>
            </a:lvl4pPr>
            <a:lvl5pPr marL="1828800" indent="0" eaLnBrk="1" latinLnBrk="0" hangingPunct="1">
              <a:buNone/>
              <a:defRPr kumimoji="0" lang="it-IT" sz="1600" b="1"/>
            </a:lvl5pPr>
            <a:lvl6pPr marL="2286000" indent="0" eaLnBrk="1" latinLnBrk="0" hangingPunct="1">
              <a:buNone/>
              <a:defRPr kumimoji="0" lang="it-IT" sz="1600" b="1"/>
            </a:lvl6pPr>
            <a:lvl7pPr marL="2743200" indent="0" eaLnBrk="1" latinLnBrk="0" hangingPunct="1">
              <a:buNone/>
              <a:defRPr kumimoji="0" lang="it-IT" sz="1600" b="1"/>
            </a:lvl7pPr>
            <a:lvl8pPr marL="3200400" indent="0" eaLnBrk="1" latinLnBrk="0" hangingPunct="1">
              <a:buNone/>
              <a:defRPr kumimoji="0" lang="it-IT" sz="1600" b="1"/>
            </a:lvl8pPr>
            <a:lvl9pPr marL="3657600" indent="0" eaLnBrk="1" latinLnBrk="0" hangingPunct="1">
              <a:buNone/>
              <a:defRPr kumimoji="0" lang="it-IT" sz="1600" b="1"/>
            </a:lvl9pPr>
          </a:lstStyle>
          <a:p>
            <a:pPr lvl="0" eaLnBrk="1" latinLnBrk="0" hangingPunct="1"/>
            <a:r>
              <a:rPr lang="it-IT"/>
              <a:t>Fare clic per modificare stili del testo dello schema</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it-IT" sz="2400"/>
            </a:lvl1pPr>
            <a:lvl2pPr eaLnBrk="1" latinLnBrk="0" hangingPunct="1">
              <a:defRPr kumimoji="0" lang="it-IT" sz="2000"/>
            </a:lvl2pPr>
            <a:lvl3pPr eaLnBrk="1" latinLnBrk="0" hangingPunct="1">
              <a:defRPr kumimoji="0" lang="it-IT" sz="1800"/>
            </a:lvl3pPr>
            <a:lvl4pPr eaLnBrk="1" latinLnBrk="0" hangingPunct="1">
              <a:defRPr kumimoji="0" lang="it-IT" sz="1600"/>
            </a:lvl4pPr>
            <a:lvl5pPr eaLnBrk="1" latinLnBrk="0" hangingPunct="1">
              <a:defRPr kumimoji="0" lang="it-IT" sz="1600"/>
            </a:lvl5pPr>
            <a:lvl6pPr eaLnBrk="1" latinLnBrk="0" hangingPunct="1">
              <a:defRPr kumimoji="0" lang="it-IT" sz="1600"/>
            </a:lvl6pPr>
            <a:lvl7pPr eaLnBrk="1" latinLnBrk="0" hangingPunct="1">
              <a:defRPr kumimoji="0" lang="it-IT" sz="1600"/>
            </a:lvl7pPr>
            <a:lvl8pPr eaLnBrk="1" latinLnBrk="0" hangingPunct="1">
              <a:defRPr kumimoji="0" lang="it-IT" sz="1600"/>
            </a:lvl8pPr>
            <a:lvl9pPr eaLnBrk="1" latinLnBrk="0" hangingPunct="1">
              <a:defRPr kumimoji="0" lang="it-IT" sz="16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7" name="Date Placeholder 6"/>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8" name="Footer Placeholder 7"/>
          <p:cNvSpPr>
            <a:spLocks noGrp="1"/>
          </p:cNvSpPr>
          <p:nvPr>
            <p:ph type="ftr" sz="quarter" idx="11"/>
          </p:nvPr>
        </p:nvSpPr>
        <p:spPr/>
        <p:txBody>
          <a:bodyPr/>
          <a:lstStyle/>
          <a:p>
            <a:endParaRPr kumimoji="0" lang="it-IT"/>
          </a:p>
        </p:txBody>
      </p:sp>
      <p:sp>
        <p:nvSpPr>
          <p:cNvPr id="9" name="Slide Number Placeholder 8"/>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it-IT" sz="2000" b="1"/>
            </a:lvl1pPr>
          </a:lstStyle>
          <a:p>
            <a:pPr eaLnBrk="1" latinLnBrk="0" hangingPunct="1"/>
            <a:r>
              <a:rPr lang="it-IT"/>
              <a:t>Fare clic per modificare lo stile del titolo</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it-IT" sz="3200"/>
            </a:lvl1pPr>
            <a:lvl2pPr eaLnBrk="1" latinLnBrk="0" hangingPunct="1">
              <a:defRPr kumimoji="0" lang="it-IT" sz="2800"/>
            </a:lvl2pPr>
            <a:lvl3pPr eaLnBrk="1" latinLnBrk="0" hangingPunct="1">
              <a:defRPr kumimoji="0" lang="it-IT" sz="2400"/>
            </a:lvl3pPr>
            <a:lvl4pPr eaLnBrk="1" latinLnBrk="0" hangingPunct="1">
              <a:defRPr kumimoji="0" lang="it-IT" sz="2000"/>
            </a:lvl4pPr>
            <a:lvl5pPr eaLnBrk="1" latinLnBrk="0" hangingPunct="1">
              <a:defRPr kumimoji="0" lang="it-IT" sz="2000"/>
            </a:lvl5pPr>
            <a:lvl6pPr eaLnBrk="1" latinLnBrk="0" hangingPunct="1">
              <a:defRPr kumimoji="0" lang="it-IT" sz="2000"/>
            </a:lvl6pPr>
            <a:lvl7pPr eaLnBrk="1" latinLnBrk="0" hangingPunct="1">
              <a:defRPr kumimoji="0" lang="it-IT" sz="2000"/>
            </a:lvl7pPr>
            <a:lvl8pPr eaLnBrk="1" latinLnBrk="0" hangingPunct="1">
              <a:defRPr kumimoji="0" lang="it-IT" sz="2000"/>
            </a:lvl8pPr>
            <a:lvl9pPr eaLnBrk="1" latinLnBrk="0" hangingPunct="1">
              <a:defRPr kumimoji="0" lang="it-IT" sz="2000"/>
            </a:lvl9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it-IT" sz="2000" b="1"/>
            </a:lvl1pPr>
          </a:lstStyle>
          <a:p>
            <a:pPr eaLnBrk="1" latinLnBrk="0" hangingPunct="1"/>
            <a:r>
              <a:rPr lang="it-IT"/>
              <a:t>Fare clic per modificare lo stile del titolo</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it-IT" sz="3200"/>
            </a:lvl1pPr>
            <a:lvl2pPr marL="457200" indent="0" eaLnBrk="1" latinLnBrk="0" hangingPunct="1">
              <a:buNone/>
              <a:defRPr kumimoji="0" lang="it-IT" sz="2800"/>
            </a:lvl2pPr>
            <a:lvl3pPr marL="914400" indent="0" eaLnBrk="1" latinLnBrk="0" hangingPunct="1">
              <a:buNone/>
              <a:defRPr kumimoji="0" lang="it-IT" sz="2400"/>
            </a:lvl3pPr>
            <a:lvl4pPr marL="1371600" indent="0" eaLnBrk="1" latinLnBrk="0" hangingPunct="1">
              <a:buNone/>
              <a:defRPr kumimoji="0" lang="it-IT" sz="2000"/>
            </a:lvl4pPr>
            <a:lvl5pPr marL="1828800" indent="0" eaLnBrk="1" latinLnBrk="0" hangingPunct="1">
              <a:buNone/>
              <a:defRPr kumimoji="0" lang="it-IT" sz="2000"/>
            </a:lvl5pPr>
            <a:lvl6pPr marL="2286000" indent="0" eaLnBrk="1" latinLnBrk="0" hangingPunct="1">
              <a:buNone/>
              <a:defRPr kumimoji="0" lang="it-IT" sz="2000"/>
            </a:lvl6pPr>
            <a:lvl7pPr marL="2743200" indent="0" eaLnBrk="1" latinLnBrk="0" hangingPunct="1">
              <a:buNone/>
              <a:defRPr kumimoji="0" lang="it-IT" sz="2000"/>
            </a:lvl7pPr>
            <a:lvl8pPr marL="3200400" indent="0" eaLnBrk="1" latinLnBrk="0" hangingPunct="1">
              <a:buNone/>
              <a:defRPr kumimoji="0" lang="it-IT" sz="2000"/>
            </a:lvl8pPr>
            <a:lvl9pPr marL="3657600" indent="0" eaLnBrk="1" latinLnBrk="0" hangingPunct="1">
              <a:buNone/>
              <a:defRPr kumimoji="0" lang="it-IT" sz="2000"/>
            </a:lvl9pPr>
          </a:lstStyle>
          <a:p>
            <a:pPr eaLnBrk="1" latinLnBrk="0" hangingPunct="1"/>
            <a:r>
              <a:rPr lang="it-IT"/>
              <a:t>Fare clic sull'icona per inserire un'immagine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it-IT" sz="1400"/>
            </a:lvl1pPr>
            <a:lvl2pPr marL="457200" indent="0" eaLnBrk="1" latinLnBrk="0" hangingPunct="1">
              <a:buNone/>
              <a:defRPr kumimoji="0" lang="it-IT" sz="1200"/>
            </a:lvl2pPr>
            <a:lvl3pPr marL="914400" indent="0" eaLnBrk="1" latinLnBrk="0" hangingPunct="1">
              <a:buNone/>
              <a:defRPr kumimoji="0" lang="it-IT" sz="1000"/>
            </a:lvl3pPr>
            <a:lvl4pPr marL="1371600" indent="0" eaLnBrk="1" latinLnBrk="0" hangingPunct="1">
              <a:buNone/>
              <a:defRPr kumimoji="0" lang="it-IT" sz="900"/>
            </a:lvl4pPr>
            <a:lvl5pPr marL="1828800" indent="0" eaLnBrk="1" latinLnBrk="0" hangingPunct="1">
              <a:buNone/>
              <a:defRPr kumimoji="0" lang="it-IT" sz="900"/>
            </a:lvl5pPr>
            <a:lvl6pPr marL="2286000" indent="0" eaLnBrk="1" latinLnBrk="0" hangingPunct="1">
              <a:buNone/>
              <a:defRPr kumimoji="0" lang="it-IT" sz="900"/>
            </a:lvl6pPr>
            <a:lvl7pPr marL="2743200" indent="0" eaLnBrk="1" latinLnBrk="0" hangingPunct="1">
              <a:buNone/>
              <a:defRPr kumimoji="0" lang="it-IT" sz="900"/>
            </a:lvl7pPr>
            <a:lvl8pPr marL="3200400" indent="0" eaLnBrk="1" latinLnBrk="0" hangingPunct="1">
              <a:buNone/>
              <a:defRPr kumimoji="0" lang="it-IT" sz="900"/>
            </a:lvl8pPr>
            <a:lvl9pPr marL="3657600" indent="0" eaLnBrk="1" latinLnBrk="0" hangingPunct="1">
              <a:buNone/>
              <a:defRPr kumimoji="0" lang="it-IT" sz="900"/>
            </a:lvl9pPr>
          </a:lstStyle>
          <a:p>
            <a:pPr lvl="0" eaLnBrk="1" latinLnBrk="0" hangingPunct="1"/>
            <a:r>
              <a:rPr lang="it-IT"/>
              <a:t>Fare clic per modificare stili del testo dello schema</a:t>
            </a:r>
          </a:p>
        </p:txBody>
      </p:sp>
      <p:sp>
        <p:nvSpPr>
          <p:cNvPr id="5" name="Date Placeholder 4"/>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6" name="Footer Placeholder 5"/>
          <p:cNvSpPr>
            <a:spLocks noGrp="1"/>
          </p:cNvSpPr>
          <p:nvPr>
            <p:ph type="ftr" sz="quarter" idx="11"/>
          </p:nvPr>
        </p:nvSpPr>
        <p:spPr/>
        <p:txBody>
          <a:bodyPr/>
          <a:lstStyle/>
          <a:p>
            <a:endParaRPr kumimoji="0" lang="it-IT"/>
          </a:p>
        </p:txBody>
      </p:sp>
      <p:sp>
        <p:nvSpPr>
          <p:cNvPr id="7" name="Slide Number Placeholder 6"/>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it-IT"/>
              <a:t>Fare clic per modificare lo stile del titolo</a:t>
            </a:r>
            <a:endParaRPr/>
          </a:p>
        </p:txBody>
      </p:sp>
      <p:sp>
        <p:nvSpPr>
          <p:cNvPr id="3" name="Vertical Text Placeholder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it-IT"/>
              <a:t>Fare clic per modificare lo stile del titolo</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4" name="Date Placeholder 3"/>
          <p:cNvSpPr>
            <a:spLocks noGrp="1"/>
          </p:cNvSpPr>
          <p:nvPr>
            <p:ph type="dt" sz="half" idx="10"/>
          </p:nvPr>
        </p:nvSpPr>
        <p:spPr/>
        <p:txBody>
          <a:bodyPr/>
          <a:lstStyle/>
          <a:p>
            <a:fld id="{757B281C-5159-4971-8228-52B9A72E9ED2}" type="datetimeFigureOut">
              <a:rPr lang="it-IT"/>
              <a:pPr/>
              <a:t>12/06/2023</a:t>
            </a:fld>
            <a:endParaRPr kumimoji="0" lang="it-IT"/>
          </a:p>
        </p:txBody>
      </p:sp>
      <p:sp>
        <p:nvSpPr>
          <p:cNvPr id="5" name="Footer Placeholder 4"/>
          <p:cNvSpPr>
            <a:spLocks noGrp="1"/>
          </p:cNvSpPr>
          <p:nvPr>
            <p:ph type="ftr" sz="quarter" idx="11"/>
          </p:nvPr>
        </p:nvSpPr>
        <p:spPr/>
        <p:txBody>
          <a:bodyPr/>
          <a:lstStyle/>
          <a:p>
            <a:endParaRPr kumimoji="0" lang="it-IT"/>
          </a:p>
        </p:txBody>
      </p:sp>
      <p:sp>
        <p:nvSpPr>
          <p:cNvPr id="6" name="Slide Number Placeholder 5"/>
          <p:cNvSpPr>
            <a:spLocks noGrp="1"/>
          </p:cNvSpPr>
          <p:nvPr>
            <p:ph type="sldNum" sz="quarter" idx="12"/>
          </p:nvPr>
        </p:nvSpPr>
        <p:spPr/>
        <p:txBody>
          <a:bodyPr/>
          <a:lstStyle/>
          <a:p>
            <a:fld id="{33D6E5A2-EC83-451F-A719-9AC1370DD5CF}" type="slidenum">
              <a:rPr/>
              <a:pPr/>
              <a:t>‹N›</a:t>
            </a:fld>
            <a:endParaRPr kumimoji="0" lang="it-IT"/>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it-IT"/>
              <a:t>Fare clic per modificare lo stile del titolo</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it-IT" sz="1200">
                <a:solidFill>
                  <a:schemeClr val="tx1">
                    <a:tint val="75000"/>
                  </a:schemeClr>
                </a:solidFill>
              </a:defRPr>
            </a:lvl1pPr>
          </a:lstStyle>
          <a:p>
            <a:fld id="{757B281C-5159-4971-8228-52B9A72E9ED2}" type="datetimeFigureOut">
              <a:rPr lang="it-IT"/>
              <a:pPr/>
              <a:t>12/06/2023</a:t>
            </a:fld>
            <a:endParaRPr kumimoji="0" lang="it-IT"/>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it-IT" sz="1200">
                <a:solidFill>
                  <a:schemeClr val="tx1">
                    <a:tint val="75000"/>
                  </a:schemeClr>
                </a:solidFill>
              </a:defRPr>
            </a:lvl1pPr>
          </a:lstStyle>
          <a:p>
            <a:endParaRPr kumimoji="0" lang="it-IT"/>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it-IT" sz="1200">
                <a:solidFill>
                  <a:schemeClr val="tx1">
                    <a:tint val="75000"/>
                  </a:schemeClr>
                </a:solidFill>
              </a:defRPr>
            </a:lvl1pPr>
          </a:lstStyle>
          <a:p>
            <a:fld id="{33D6E5A2-EC83-451F-A719-9AC1370DD5CF}" type="slidenum">
              <a:rPr/>
              <a:pPr/>
              <a:t>‹N›</a:t>
            </a:fld>
            <a:endParaRPr kumimoji="0" lang="it-IT"/>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it-IT"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it-IT"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it-IT"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it-IT"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it-IT" sz="2000" kern="1200">
          <a:solidFill>
            <a:schemeClr val="tx1"/>
          </a:solidFill>
          <a:latin typeface="+mn-lt"/>
          <a:ea typeface="+mn-ea"/>
          <a:cs typeface="+mn-cs"/>
        </a:defRPr>
      </a:lvl9pPr>
    </p:bodyStyle>
    <p:otherStyle>
      <a:defPPr>
        <a:defRPr kumimoji="0" lang="it-IT"/>
      </a:defPPr>
      <a:lvl1pPr marL="0" algn="l" defTabSz="914400" rtl="0" eaLnBrk="1" latinLnBrk="0" hangingPunct="1">
        <a:defRPr kumimoji="0" lang="it-IT" sz="1800" kern="1200">
          <a:solidFill>
            <a:schemeClr val="tx1"/>
          </a:solidFill>
          <a:latin typeface="+mn-lt"/>
          <a:ea typeface="+mn-ea"/>
          <a:cs typeface="+mn-cs"/>
        </a:defRPr>
      </a:lvl1pPr>
      <a:lvl2pPr marL="457200" algn="l" defTabSz="914400" rtl="0" eaLnBrk="1" latinLnBrk="0" hangingPunct="1">
        <a:defRPr kumimoji="0" lang="it-IT" sz="1800" kern="1200">
          <a:solidFill>
            <a:schemeClr val="tx1"/>
          </a:solidFill>
          <a:latin typeface="+mn-lt"/>
          <a:ea typeface="+mn-ea"/>
          <a:cs typeface="+mn-cs"/>
        </a:defRPr>
      </a:lvl2pPr>
      <a:lvl3pPr marL="914400" algn="l" defTabSz="914400" rtl="0" eaLnBrk="1" latinLnBrk="0" hangingPunct="1">
        <a:defRPr kumimoji="0" lang="it-IT" sz="1800" kern="1200">
          <a:solidFill>
            <a:schemeClr val="tx1"/>
          </a:solidFill>
          <a:latin typeface="+mn-lt"/>
          <a:ea typeface="+mn-ea"/>
          <a:cs typeface="+mn-cs"/>
        </a:defRPr>
      </a:lvl3pPr>
      <a:lvl4pPr marL="1371600" algn="l" defTabSz="914400" rtl="0" eaLnBrk="1" latinLnBrk="0" hangingPunct="1">
        <a:defRPr kumimoji="0" lang="it-IT" sz="1800" kern="1200">
          <a:solidFill>
            <a:schemeClr val="tx1"/>
          </a:solidFill>
          <a:latin typeface="+mn-lt"/>
          <a:ea typeface="+mn-ea"/>
          <a:cs typeface="+mn-cs"/>
        </a:defRPr>
      </a:lvl4pPr>
      <a:lvl5pPr marL="1828800" algn="l" defTabSz="914400" rtl="0" eaLnBrk="1" latinLnBrk="0" hangingPunct="1">
        <a:defRPr kumimoji="0" lang="it-IT" sz="1800" kern="1200">
          <a:solidFill>
            <a:schemeClr val="tx1"/>
          </a:solidFill>
          <a:latin typeface="+mn-lt"/>
          <a:ea typeface="+mn-ea"/>
          <a:cs typeface="+mn-cs"/>
        </a:defRPr>
      </a:lvl5pPr>
      <a:lvl6pPr marL="2286000" algn="l" defTabSz="914400" rtl="0" eaLnBrk="1" latinLnBrk="0" hangingPunct="1">
        <a:defRPr kumimoji="0" lang="it-IT" sz="1800" kern="1200">
          <a:solidFill>
            <a:schemeClr val="tx1"/>
          </a:solidFill>
          <a:latin typeface="+mn-lt"/>
          <a:ea typeface="+mn-ea"/>
          <a:cs typeface="+mn-cs"/>
        </a:defRPr>
      </a:lvl6pPr>
      <a:lvl7pPr marL="2743200" algn="l" defTabSz="914400" rtl="0" eaLnBrk="1" latinLnBrk="0" hangingPunct="1">
        <a:defRPr kumimoji="0" lang="it-IT" sz="1800" kern="1200">
          <a:solidFill>
            <a:schemeClr val="tx1"/>
          </a:solidFill>
          <a:latin typeface="+mn-lt"/>
          <a:ea typeface="+mn-ea"/>
          <a:cs typeface="+mn-cs"/>
        </a:defRPr>
      </a:lvl7pPr>
      <a:lvl8pPr marL="3200400" algn="l" defTabSz="914400" rtl="0" eaLnBrk="1" latinLnBrk="0" hangingPunct="1">
        <a:defRPr kumimoji="0" lang="it-IT" sz="1800" kern="1200">
          <a:solidFill>
            <a:schemeClr val="tx1"/>
          </a:solidFill>
          <a:latin typeface="+mn-lt"/>
          <a:ea typeface="+mn-ea"/>
          <a:cs typeface="+mn-cs"/>
        </a:defRPr>
      </a:lvl8pPr>
      <a:lvl9pPr marL="3657600" algn="l" defTabSz="914400" rtl="0" eaLnBrk="1" latinLnBrk="0" hangingPunct="1">
        <a:defRPr kumimoji="0"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gif"/><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28.xml"/><Relationship Id="rId39" Type="http://schemas.openxmlformats.org/officeDocument/2006/relationships/slide" Target="slide42.xml"/><Relationship Id="rId3" Type="http://schemas.openxmlformats.org/officeDocument/2006/relationships/slide" Target="slide4.xml"/><Relationship Id="rId21" Type="http://schemas.openxmlformats.org/officeDocument/2006/relationships/slide" Target="slide23.xml"/><Relationship Id="rId34" Type="http://schemas.openxmlformats.org/officeDocument/2006/relationships/slide" Target="slide36.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5.xml"/><Relationship Id="rId38"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26.xml"/><Relationship Id="rId32" Type="http://schemas.openxmlformats.org/officeDocument/2006/relationships/slide" Target="slide34.xml"/><Relationship Id="rId37" Type="http://schemas.openxmlformats.org/officeDocument/2006/relationships/slide" Target="slide40.xml"/><Relationship Id="rId5" Type="http://schemas.openxmlformats.org/officeDocument/2006/relationships/slide" Target="slide7.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slide" Target="slide30.xml"/><Relationship Id="rId36" Type="http://schemas.openxmlformats.org/officeDocument/2006/relationships/slide" Target="slide39.xml"/><Relationship Id="rId10" Type="http://schemas.openxmlformats.org/officeDocument/2006/relationships/slide" Target="slide12.xml"/><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 Id="rId35"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907704" y="2276872"/>
            <a:ext cx="6860571" cy="1008112"/>
          </a:xfrm>
          <a:ln>
            <a:solidFill>
              <a:schemeClr val="accent1">
                <a:lumMod val="75000"/>
              </a:schemeClr>
            </a:solidFill>
          </a:ln>
          <a:effectLst>
            <a:outerShdw blurRad="50800" dist="38100" dir="10800000" algn="r" rotWithShape="0">
              <a:prstClr val="black">
                <a:alpha val="40000"/>
              </a:prstClr>
            </a:outerShdw>
          </a:effectLst>
        </p:spPr>
        <p:txBody>
          <a:bodyPr>
            <a:normAutofit/>
          </a:bodyPr>
          <a:lstStyle/>
          <a:p>
            <a:pPr algn="ctr"/>
            <a:r>
              <a:rPr lang="it-IT" sz="2800" dirty="0">
                <a:solidFill>
                  <a:schemeClr val="tx2"/>
                </a:solidFill>
                <a:effectLst>
                  <a:outerShdw blurRad="38100" dist="38100" dir="2700000" algn="tl">
                    <a:srgbClr val="000000">
                      <a:alpha val="43137"/>
                    </a:srgbClr>
                  </a:outerShdw>
                </a:effectLst>
                <a:latin typeface="Helvetica" panose="020B0504020202030204" pitchFamily="34" charset="0"/>
              </a:rPr>
              <a:t>Corso di Aggiornamento Portale </a:t>
            </a:r>
            <a:r>
              <a:rPr lang="it-IT" sz="3200" dirty="0" err="1">
                <a:solidFill>
                  <a:schemeClr val="tx2"/>
                </a:solidFill>
                <a:effectLst>
                  <a:outerShdw blurRad="38100" dist="38100" dir="2700000" algn="tl">
                    <a:srgbClr val="000000">
                      <a:alpha val="43137"/>
                    </a:srgbClr>
                  </a:outerShdw>
                </a:effectLst>
                <a:latin typeface="Helvetica" panose="020B0504020202030204" pitchFamily="34" charset="0"/>
              </a:rPr>
              <a:t>n.d.r.</a:t>
            </a:r>
            <a:r>
              <a:rPr lang="it-IT" sz="3200" dirty="0">
                <a:solidFill>
                  <a:schemeClr val="tx2"/>
                </a:solidFill>
                <a:effectLst>
                  <a:outerShdw blurRad="38100" dist="38100" dir="2700000" algn="tl">
                    <a:srgbClr val="000000">
                      <a:alpha val="43137"/>
                    </a:srgbClr>
                  </a:outerShdw>
                </a:effectLst>
                <a:latin typeface="Helvetica" panose="020B0504020202030204" pitchFamily="34" charset="0"/>
              </a:rPr>
              <a:t> </a:t>
            </a:r>
          </a:p>
        </p:txBody>
      </p:sp>
      <p:sp>
        <p:nvSpPr>
          <p:cNvPr id="3" name="Subtitle 2"/>
          <p:cNvSpPr>
            <a:spLocks noGrp="1"/>
          </p:cNvSpPr>
          <p:nvPr>
            <p:ph type="subTitle" idx="1"/>
            <p:custDataLst>
              <p:tags r:id="rId3"/>
            </p:custDataLst>
          </p:nvPr>
        </p:nvSpPr>
        <p:spPr>
          <a:xfrm>
            <a:off x="4716016" y="1124744"/>
            <a:ext cx="4176464" cy="936104"/>
          </a:xfrm>
        </p:spPr>
        <p:txBody>
          <a:bodyPr>
            <a:normAutofit fontScale="85000" lnSpcReduction="20000"/>
          </a:bodyPr>
          <a:lstStyle/>
          <a:p>
            <a:endParaRPr lang="it-IT" sz="1400" dirty="0">
              <a:latin typeface="Helvetica" panose="020B0504020202030204" pitchFamily="34" charset="0"/>
            </a:endParaRPr>
          </a:p>
          <a:p>
            <a:pPr algn="ctr"/>
            <a:r>
              <a:rPr lang="it-IT" sz="1400" b="1" dirty="0">
                <a:latin typeface="Helvetica" panose="020B0504020202030204" pitchFamily="34" charset="0"/>
              </a:rPr>
              <a:t>Dipartimento dell’Organizzazione Giudiziaria, del Personale e dei Servizi </a:t>
            </a:r>
          </a:p>
          <a:p>
            <a:pPr algn="ctr"/>
            <a:r>
              <a:rPr lang="it-IT" sz="1400" b="1" dirty="0">
                <a:latin typeface="Helvetica" panose="020B0504020202030204" pitchFamily="34" charset="0"/>
              </a:rPr>
              <a:t>Direzione Generale per i Sistemi Informativi Automatizzati </a:t>
            </a:r>
          </a:p>
        </p:txBody>
      </p:sp>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95936" y="3392056"/>
            <a:ext cx="2664296" cy="1958670"/>
          </a:xfrm>
          <a:prstGeom prst="rect">
            <a:avLst/>
          </a:prstGeom>
          <a:ln/>
        </p:spPr>
        <p:style>
          <a:lnRef idx="0">
            <a:schemeClr val="accent4"/>
          </a:lnRef>
          <a:fillRef idx="3">
            <a:schemeClr val="accent4"/>
          </a:fillRef>
          <a:effectRef idx="3">
            <a:schemeClr val="accent4"/>
          </a:effectRef>
          <a:fontRef idx="minor">
            <a:schemeClr val="lt1"/>
          </a:fontRef>
        </p:style>
      </p:pic>
      <p:sp>
        <p:nvSpPr>
          <p:cNvPr id="4" name="AutoShape 5" descr="Immagine correl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7"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9" descr="https://www.bambinisenzasbarre.org/wp/wp-content/uploads/2017/04/Ministero-della-Giustizia-logo.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11" descr="https://www.bambinisenzasbarre.org/wp/wp-content/uploads/2017/04/Ministero-della-Giustizia-logo.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6" name="Picture 1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52120" y="0"/>
            <a:ext cx="2088232" cy="13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Tommaso.Petragallo\Downloads\computer-immagine-animata-0077.gi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7584" y="4725144"/>
            <a:ext cx="1428750" cy="1428751"/>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rot="16200000">
            <a:off x="-2770492" y="2994628"/>
            <a:ext cx="6586989"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2"/>
          <p:cNvPicPr>
            <a:picLocks noChangeAspect="1" noChangeArrowheads="1"/>
          </p:cNvPicPr>
          <p:nvPr/>
        </p:nvPicPr>
        <p:blipFill>
          <a:blip r:embed="rId12" cstate="print"/>
          <a:srcRect/>
          <a:stretch>
            <a:fillRect/>
          </a:stretch>
        </p:blipFill>
        <p:spPr bwMode="auto">
          <a:xfrm>
            <a:off x="2267744" y="64652"/>
            <a:ext cx="1728192" cy="1090269"/>
          </a:xfrm>
          <a:prstGeom prst="rect">
            <a:avLst/>
          </a:prstGeom>
          <a:noFill/>
          <a:ln w="9525">
            <a:noFill/>
            <a:miter lim="800000"/>
            <a:headEnd/>
            <a:tailEnd/>
          </a:ln>
        </p:spPr>
      </p:pic>
      <p:sp>
        <p:nvSpPr>
          <p:cNvPr id="16" name="Subtitle 2"/>
          <p:cNvSpPr txBox="1">
            <a:spLocks/>
          </p:cNvSpPr>
          <p:nvPr>
            <p:custDataLst>
              <p:tags r:id="rId4"/>
            </p:custDataLst>
          </p:nvPr>
        </p:nvSpPr>
        <p:spPr>
          <a:xfrm>
            <a:off x="1043608" y="1124744"/>
            <a:ext cx="3600400" cy="936104"/>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1400" b="0" i="0" u="none" strike="noStrike" kern="1200" cap="none" spc="0" normalizeH="0" baseline="0" noProof="0" dirty="0">
              <a:ln>
                <a:noFill/>
              </a:ln>
              <a:solidFill>
                <a:schemeClr val="tx1"/>
              </a:solidFill>
              <a:effectLst/>
              <a:uLnTx/>
              <a:uFillTx/>
              <a:latin typeface="Helvetica" panose="020B0504020202030204" pitchFamily="34" charset="0"/>
              <a:ea typeface="+mn-ea"/>
              <a:cs typeface="+mn-cs"/>
            </a:endParaRPr>
          </a:p>
        </p:txBody>
      </p:sp>
      <p:sp>
        <p:nvSpPr>
          <p:cNvPr id="17" name="Subtitle 2"/>
          <p:cNvSpPr txBox="1">
            <a:spLocks/>
          </p:cNvSpPr>
          <p:nvPr>
            <p:custDataLst>
              <p:tags r:id="rId5"/>
            </p:custDataLst>
          </p:nvPr>
        </p:nvSpPr>
        <p:spPr>
          <a:xfrm>
            <a:off x="1691680" y="1268760"/>
            <a:ext cx="3096344" cy="7200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1400" b="1" i="0" u="none" strike="noStrike" kern="1200" cap="none" spc="0" normalizeH="0" baseline="0" noProof="0" dirty="0">
                <a:ln>
                  <a:noFill/>
                </a:ln>
                <a:solidFill>
                  <a:schemeClr val="tx1"/>
                </a:solidFill>
                <a:effectLst/>
                <a:uLnTx/>
                <a:uFillTx/>
                <a:latin typeface="Helvetica" panose="020B0504020202030204" pitchFamily="34" charset="0"/>
                <a:ea typeface="+mn-ea"/>
                <a:cs typeface="+mn-cs"/>
              </a:rPr>
              <a:t>Comitato tecnico Consultivo di Polizia Locale</a:t>
            </a:r>
          </a:p>
        </p:txBody>
      </p:sp>
      <p:sp>
        <p:nvSpPr>
          <p:cNvPr id="18" name="Title 1"/>
          <p:cNvSpPr txBox="1">
            <a:spLocks/>
          </p:cNvSpPr>
          <p:nvPr>
            <p:custDataLst>
              <p:tags r:id="rId6"/>
            </p:custDataLst>
          </p:nvPr>
        </p:nvSpPr>
        <p:spPr>
          <a:xfrm>
            <a:off x="3203848" y="5373216"/>
            <a:ext cx="4824536" cy="1008112"/>
          </a:xfrm>
          <a:prstGeom prst="rect">
            <a:avLst/>
          </a:prstGeom>
          <a:ln>
            <a:solidFill>
              <a:schemeClr val="accent1">
                <a:lumMod val="75000"/>
              </a:schemeClr>
            </a:solidFill>
          </a:ln>
          <a:effectLst>
            <a:outerShdw blurRad="50800" dist="38100" dir="10800000" algn="r" rotWithShape="0">
              <a:prstClr val="black">
                <a:alpha val="40000"/>
              </a:prst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small" spc="0" normalizeH="0" baseline="0" noProof="0" dirty="0">
                <a:ln>
                  <a:noFill/>
                </a:ln>
                <a:solidFill>
                  <a:schemeClr val="tx2"/>
                </a:solidFill>
                <a:effectLst>
                  <a:outerShdw blurRad="38100" dist="38100" dir="2700000" algn="tl">
                    <a:srgbClr val="000000">
                      <a:alpha val="43137"/>
                    </a:srgbClr>
                  </a:outerShdw>
                </a:effectLst>
                <a:uLnTx/>
                <a:uFillTx/>
                <a:latin typeface="Helvetica" panose="020B0504020202030204" pitchFamily="34" charset="0"/>
                <a:ea typeface="+mj-ea"/>
                <a:cs typeface="+mj-cs"/>
              </a:rPr>
              <a:t>Potenza, 7 giugno 2023 Ore 15:30</a:t>
            </a:r>
            <a:endParaRPr kumimoji="0" lang="it-IT" sz="3200" b="1" i="0" u="none" strike="noStrike" kern="1200" cap="small" spc="0" normalizeH="0" baseline="0" noProof="0" dirty="0">
              <a:ln>
                <a:noFill/>
              </a:ln>
              <a:solidFill>
                <a:schemeClr val="tx2"/>
              </a:solidFill>
              <a:effectLst>
                <a:outerShdw blurRad="38100" dist="38100" dir="2700000" algn="tl">
                  <a:srgbClr val="000000">
                    <a:alpha val="43137"/>
                  </a:srgbClr>
                </a:outerShdw>
              </a:effectLst>
              <a:uLnTx/>
              <a:uFillTx/>
              <a:latin typeface="Helvetica" panose="020B0504020202030204" pitchFamily="34" charset="0"/>
              <a:ea typeface="+mj-ea"/>
              <a:cs typeface="+mj-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3000"/>
                                        <p:tgtEl>
                                          <p:spTgt spid="1026"/>
                                        </p:tgtEl>
                                      </p:cBhvr>
                                    </p:animEffect>
                                  </p:childTnLst>
                                </p:cTn>
                              </p:par>
                              <p:par>
                                <p:cTn id="8" presetID="45" presetClass="entr" presetSubtype="0" repeatCount="indefinite" fill="hold" nodeType="withEffect">
                                  <p:stCondLst>
                                    <p:cond delay="0"/>
                                  </p:stCondLst>
                                  <p:endCondLst>
                                    <p:cond evt="onNext" delay="0">
                                      <p:tgtEl>
                                        <p:sldTgt/>
                                      </p:tgtEl>
                                    </p:cond>
                                  </p:end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0"/>
                                        <p:tgtEl>
                                          <p:spTgt spid="1027"/>
                                        </p:tgtEl>
                                      </p:cBhvr>
                                    </p:animEffect>
                                    <p:anim calcmode="lin" valueType="num">
                                      <p:cBhvr>
                                        <p:cTn id="11" dur="5000" fill="hold"/>
                                        <p:tgtEl>
                                          <p:spTgt spid="1027"/>
                                        </p:tgtEl>
                                        <p:attrNameLst>
                                          <p:attrName>ppt_w</p:attrName>
                                        </p:attrNameLst>
                                      </p:cBhvr>
                                      <p:tavLst>
                                        <p:tav tm="0" fmla="#ppt_w*sin(2.5*pi*$)">
                                          <p:val>
                                            <p:fltVal val="0"/>
                                          </p:val>
                                        </p:tav>
                                        <p:tav tm="100000">
                                          <p:val>
                                            <p:fltVal val="1"/>
                                          </p:val>
                                        </p:tav>
                                      </p:tavLst>
                                    </p:anim>
                                    <p:anim calcmode="lin" valueType="num">
                                      <p:cBhvr>
                                        <p:cTn id="12" dur="5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332656"/>
            <a:ext cx="8568952" cy="635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reccia in giù 9"/>
          <p:cNvSpPr/>
          <p:nvPr/>
        </p:nvSpPr>
        <p:spPr>
          <a:xfrm rot="7539905">
            <a:off x="4693478" y="1578712"/>
            <a:ext cx="455981" cy="3546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028384" y="5733256"/>
            <a:ext cx="504056" cy="553998"/>
          </a:xfrm>
          <a:prstGeom prst="rect">
            <a:avLst/>
          </a:prstGeom>
          <a:noFill/>
        </p:spPr>
        <p:txBody>
          <a:bodyPr wrap="square" rtlCol="0">
            <a:spAutoFit/>
          </a:bodyPr>
          <a:lstStyle/>
          <a:p>
            <a:r>
              <a:rPr lang="it-IT" sz="3000" b="1" dirty="0"/>
              <a:t>7</a:t>
            </a:r>
          </a:p>
        </p:txBody>
      </p:sp>
      <p:sp>
        <p:nvSpPr>
          <p:cNvPr id="2" name="CasellaDiTesto 1"/>
          <p:cNvSpPr txBox="1"/>
          <p:nvPr/>
        </p:nvSpPr>
        <p:spPr>
          <a:xfrm>
            <a:off x="1934776" y="2816788"/>
            <a:ext cx="1656183" cy="1754326"/>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it-IT" sz="3000" b="1" dirty="0">
                <a:latin typeface="Agency FB" panose="020B0503020202020204" pitchFamily="34" charset="0"/>
              </a:rPr>
              <a:t>NOTI</a:t>
            </a:r>
          </a:p>
          <a:p>
            <a:pPr algn="ctr"/>
            <a:r>
              <a:rPr lang="it-IT" sz="3000" b="1" dirty="0">
                <a:latin typeface="Agency FB" panose="020B0503020202020204" pitchFamily="34" charset="0"/>
              </a:rPr>
              <a:t>IGNOTI</a:t>
            </a:r>
          </a:p>
          <a:p>
            <a:pPr algn="ctr"/>
            <a:r>
              <a:rPr lang="it-IT" sz="3000" b="1" dirty="0">
                <a:latin typeface="Agency FB" panose="020B0503020202020204" pitchFamily="34" charset="0"/>
              </a:rPr>
              <a:t>F.N.C.R.</a:t>
            </a:r>
          </a:p>
          <a:p>
            <a:endParaRPr lang="it-IT" dirty="0"/>
          </a:p>
        </p:txBody>
      </p:sp>
    </p:spTree>
    <p:extLst>
      <p:ext uri="{BB962C8B-B14F-4D97-AF65-F5344CB8AC3E}">
        <p14:creationId xmlns:p14="http://schemas.microsoft.com/office/powerpoint/2010/main" val="4172638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repeatCount="indefinite" fill="hold" grpId="1"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ppt_x"/>
                                          </p:val>
                                        </p:tav>
                                        <p:tav tm="100000">
                                          <p:val>
                                            <p:strVal val="#ppt_x"/>
                                          </p:val>
                                        </p:tav>
                                      </p:tavLst>
                                    </p:anim>
                                    <p:anim calcmode="lin" valueType="num">
                                      <p:cBhvr additive="base">
                                        <p:cTn id="14"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2" y="374452"/>
            <a:ext cx="9036496"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460432" y="6237312"/>
            <a:ext cx="432048" cy="523220"/>
          </a:xfrm>
          <a:prstGeom prst="rect">
            <a:avLst/>
          </a:prstGeom>
          <a:noFill/>
        </p:spPr>
        <p:txBody>
          <a:bodyPr wrap="square" rtlCol="0">
            <a:spAutoFit/>
          </a:bodyPr>
          <a:lstStyle/>
          <a:p>
            <a:r>
              <a:rPr lang="it-IT" sz="2800" b="1" dirty="0"/>
              <a:t>8</a:t>
            </a:r>
          </a:p>
        </p:txBody>
      </p:sp>
    </p:spTree>
    <p:extLst>
      <p:ext uri="{BB962C8B-B14F-4D97-AF65-F5344CB8AC3E}">
        <p14:creationId xmlns:p14="http://schemas.microsoft.com/office/powerpoint/2010/main" val="139222129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78" y="72936"/>
            <a:ext cx="8734425"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0" y="6121608"/>
            <a:ext cx="9144000" cy="738664"/>
          </a:xfrm>
          <a:prstGeom prst="rect">
            <a:avLst/>
          </a:prstGeom>
        </p:spPr>
        <p:txBody>
          <a:bodyPr wrap="square">
            <a:spAutoFit/>
          </a:bodyPr>
          <a:lstStyle/>
          <a:p>
            <a:r>
              <a:rPr lang="it-IT" sz="1400" b="1" dirty="0">
                <a:latin typeface="Helvetica" panose="020B0504020202030204" pitchFamily="34" charset="0"/>
              </a:rPr>
              <a:t>Terminata la fase di immissione dei dati fare clic sul pulsante </a:t>
            </a:r>
            <a:r>
              <a:rPr lang="it-IT" sz="1400" b="1" u="sng" dirty="0">
                <a:effectLst>
                  <a:outerShdw blurRad="38100" dist="38100" dir="2700000" algn="tl">
                    <a:srgbClr val="000000">
                      <a:alpha val="43137"/>
                    </a:srgbClr>
                  </a:outerShdw>
                </a:effectLst>
                <a:latin typeface="Helvetica" panose="020B0504020202030204" pitchFamily="34" charset="0"/>
              </a:rPr>
              <a:t>Salva</a:t>
            </a:r>
            <a:r>
              <a:rPr lang="it-IT" sz="1400" b="1" dirty="0">
                <a:latin typeface="Helvetica" panose="020B0504020202030204" pitchFamily="34" charset="0"/>
              </a:rPr>
              <a:t> per salvare l’annotazione preliminare in bozza.         Dopo il salvataggio la notizia di reato viene bloccata per consentire eventuali modifiche da parte di altri utenti della fonte. Viene visualizzata la seguente maschera : </a:t>
            </a:r>
          </a:p>
        </p:txBody>
      </p:sp>
      <p:sp>
        <p:nvSpPr>
          <p:cNvPr id="5" name="CasellaDiTesto 4"/>
          <p:cNvSpPr txBox="1"/>
          <p:nvPr/>
        </p:nvSpPr>
        <p:spPr>
          <a:xfrm>
            <a:off x="8316416" y="5517232"/>
            <a:ext cx="360040" cy="492443"/>
          </a:xfrm>
          <a:prstGeom prst="rect">
            <a:avLst/>
          </a:prstGeom>
          <a:noFill/>
        </p:spPr>
        <p:txBody>
          <a:bodyPr wrap="square" rtlCol="0">
            <a:spAutoFit/>
          </a:bodyPr>
          <a:lstStyle/>
          <a:p>
            <a:r>
              <a:rPr lang="it-IT" sz="2600" b="1" dirty="0"/>
              <a:t>9</a:t>
            </a:r>
          </a:p>
        </p:txBody>
      </p:sp>
      <p:sp>
        <p:nvSpPr>
          <p:cNvPr id="6" name="Freccia a destra con strisce 5"/>
          <p:cNvSpPr/>
          <p:nvPr/>
        </p:nvSpPr>
        <p:spPr>
          <a:xfrm rot="5400000">
            <a:off x="-208396" y="3960924"/>
            <a:ext cx="2287984" cy="648072"/>
          </a:xfrm>
          <a:prstGeom prst="striped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315299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repeatCount="4000" fill="hold" grpId="0" nodeType="with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1+ppt_h/2"/>
                                          </p:val>
                                        </p:tav>
                                      </p:tavLst>
                                    </p:anim>
                                    <p:set>
                                      <p:cBhvr>
                                        <p:cTn id="8"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 y="90838"/>
            <a:ext cx="8971904" cy="509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11560" y="5007006"/>
            <a:ext cx="590465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200" dirty="0">
                <a:latin typeface="Helvetica" panose="020B0504020202030204" pitchFamily="34" charset="0"/>
              </a:rPr>
              <a:t>Sono possibili 3 azioni: </a:t>
            </a:r>
          </a:p>
          <a:p>
            <a:r>
              <a:rPr lang="it-IT" sz="1200" dirty="0">
                <a:latin typeface="Helvetica" panose="020B0504020202030204" pitchFamily="34" charset="0"/>
              </a:rPr>
              <a:t>1. Attraverso il pulsante “</a:t>
            </a:r>
            <a:r>
              <a:rPr lang="it-IT" sz="1200" b="1" dirty="0">
                <a:latin typeface="Helvetica" panose="020B0504020202030204" pitchFamily="34" charset="0"/>
              </a:rPr>
              <a:t>sblocca” </a:t>
            </a:r>
            <a:r>
              <a:rPr lang="it-IT" sz="1200" dirty="0">
                <a:latin typeface="Helvetica" panose="020B0504020202030204" pitchFamily="34" charset="0"/>
              </a:rPr>
              <a:t>è possibile rendere disponibile la notizia di reato, per apportarvi ulteriori modifiche dovrà essere </a:t>
            </a:r>
            <a:r>
              <a:rPr lang="it-IT" sz="1200" dirty="0" err="1">
                <a:latin typeface="Helvetica" panose="020B0504020202030204" pitchFamily="34" charset="0"/>
              </a:rPr>
              <a:t>nuovamete</a:t>
            </a:r>
            <a:r>
              <a:rPr lang="it-IT" sz="1200" dirty="0">
                <a:latin typeface="Helvetica" panose="020B0504020202030204" pitchFamily="34" charset="0"/>
              </a:rPr>
              <a:t> bloccata </a:t>
            </a:r>
          </a:p>
          <a:p>
            <a:r>
              <a:rPr lang="it-IT" sz="1200" dirty="0">
                <a:latin typeface="Helvetica" panose="020B0504020202030204" pitchFamily="34" charset="0"/>
              </a:rPr>
              <a:t>2. Tramite il pulsante “</a:t>
            </a:r>
            <a:r>
              <a:rPr lang="it-IT" sz="1200" b="1" dirty="0">
                <a:latin typeface="Helvetica" panose="020B0504020202030204" pitchFamily="34" charset="0"/>
              </a:rPr>
              <a:t>salva in bozza” </a:t>
            </a:r>
            <a:r>
              <a:rPr lang="it-IT" sz="1200" dirty="0">
                <a:latin typeface="Helvetica" panose="020B0504020202030204" pitchFamily="34" charset="0"/>
              </a:rPr>
              <a:t>è possibile salvare una bozza della notizia di reato </a:t>
            </a:r>
          </a:p>
          <a:p>
            <a:r>
              <a:rPr lang="it-IT" sz="1200" dirty="0">
                <a:latin typeface="Helvetica" panose="020B0504020202030204" pitchFamily="34" charset="0"/>
              </a:rPr>
              <a:t>3. Tramite il pulsante “</a:t>
            </a:r>
            <a:r>
              <a:rPr lang="it-IT" sz="1200" b="1" dirty="0">
                <a:latin typeface="Helvetica" panose="020B0504020202030204" pitchFamily="34" charset="0"/>
              </a:rPr>
              <a:t>invia alla Procura” </a:t>
            </a:r>
            <a:r>
              <a:rPr lang="it-IT" sz="1200" dirty="0">
                <a:latin typeface="Helvetica" panose="020B0504020202030204" pitchFamily="34" charset="0"/>
              </a:rPr>
              <a:t>è possibile attivare la maschera di invio della notizia di reato alla procura destinataria. </a:t>
            </a:r>
          </a:p>
          <a:p>
            <a:r>
              <a:rPr lang="it-IT" sz="1200" dirty="0">
                <a:latin typeface="Helvetica" panose="020B0504020202030204" pitchFamily="34" charset="0"/>
              </a:rPr>
              <a:t>-----------       In caso di invio alla Procura un messaggio di conferma avvisa che verrà inoltrata la Notizia di Reato alla Procura </a:t>
            </a: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5876" y="5239891"/>
            <a:ext cx="2160240" cy="151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8460432" y="3573016"/>
            <a:ext cx="504056" cy="461665"/>
          </a:xfrm>
          <a:prstGeom prst="rect">
            <a:avLst/>
          </a:prstGeom>
          <a:noFill/>
        </p:spPr>
        <p:txBody>
          <a:bodyPr wrap="square" rtlCol="0">
            <a:spAutoFit/>
          </a:bodyPr>
          <a:lstStyle/>
          <a:p>
            <a:r>
              <a:rPr lang="it-IT" sz="2400" b="1" dirty="0"/>
              <a:t>10</a:t>
            </a:r>
          </a:p>
        </p:txBody>
      </p:sp>
      <p:sp>
        <p:nvSpPr>
          <p:cNvPr id="4" name="Freccia curva 3"/>
          <p:cNvSpPr/>
          <p:nvPr/>
        </p:nvSpPr>
        <p:spPr>
          <a:xfrm rot="11051627" flipH="1">
            <a:off x="6837710" y="4443982"/>
            <a:ext cx="1135482" cy="23909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590662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 y="121915"/>
            <a:ext cx="8986712" cy="618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11559" y="6200457"/>
            <a:ext cx="837515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it-IT" sz="2000" b="1" dirty="0">
                <a:latin typeface="Agency FB" panose="020B0503020202020204" pitchFamily="34" charset="0"/>
              </a:rPr>
              <a:t>A questo punto viene popolata la combo delle materie relative alla Procura di destinazione scelta. La scelta della materia è facoltativa. </a:t>
            </a:r>
          </a:p>
        </p:txBody>
      </p:sp>
      <p:sp>
        <p:nvSpPr>
          <p:cNvPr id="4" name="CasellaDiTesto 3"/>
          <p:cNvSpPr txBox="1"/>
          <p:nvPr/>
        </p:nvSpPr>
        <p:spPr>
          <a:xfrm>
            <a:off x="8244408" y="4581128"/>
            <a:ext cx="432048" cy="369332"/>
          </a:xfrm>
          <a:prstGeom prst="rect">
            <a:avLst/>
          </a:prstGeom>
          <a:noFill/>
        </p:spPr>
        <p:txBody>
          <a:bodyPr wrap="square" rtlCol="0">
            <a:spAutoFit/>
          </a:bodyPr>
          <a:lstStyle/>
          <a:p>
            <a:r>
              <a:rPr lang="it-IT" b="1" dirty="0"/>
              <a:t>11</a:t>
            </a:r>
          </a:p>
        </p:txBody>
      </p:sp>
      <p:sp>
        <p:nvSpPr>
          <p:cNvPr id="3" name="Rettangolo 2"/>
          <p:cNvSpPr/>
          <p:nvPr/>
        </p:nvSpPr>
        <p:spPr>
          <a:xfrm>
            <a:off x="5377890" y="2967335"/>
            <a:ext cx="2891434"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it-IT"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2">
                      <a:satMod val="175000"/>
                      <a:alpha val="40000"/>
                    </a:schemeClr>
                  </a:glow>
                  <a:outerShdw blurRad="55000" dist="50800" dir="5400000" algn="tl">
                    <a:srgbClr val="000000">
                      <a:alpha val="33000"/>
                    </a:srgbClr>
                  </a:outerShdw>
                </a:effectLst>
              </a:rPr>
              <a:t>POTENZA</a:t>
            </a:r>
          </a:p>
        </p:txBody>
      </p:sp>
      <p:sp>
        <p:nvSpPr>
          <p:cNvPr id="5" name="Freccia in giù 4"/>
          <p:cNvSpPr/>
          <p:nvPr/>
        </p:nvSpPr>
        <p:spPr>
          <a:xfrm rot="19448670">
            <a:off x="6180853" y="1486543"/>
            <a:ext cx="431749" cy="1429926"/>
          </a:xfrm>
          <a:prstGeom prst="down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8205595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0" s="12549" l="25098"/>
                                      </p:by>
                                    </p:animClr>
                                    <p:animClr clrSpc="hsl" dir="cw">
                                      <p:cBhvr>
                                        <p:cTn id="7" dur="1000" fill="hold"/>
                                        <p:tgtEl>
                                          <p:spTgt spid="5"/>
                                        </p:tgtEl>
                                        <p:attrNameLst>
                                          <p:attrName>fillcolor</p:attrName>
                                        </p:attrNameLst>
                                      </p:cBhvr>
                                      <p:by>
                                        <p:hsl h="0" s="12549" l="25098"/>
                                      </p:by>
                                    </p:animClr>
                                    <p:animClr clrSpc="hsl" dir="cw">
                                      <p:cBhvr>
                                        <p:cTn id="8" dur="1000" fill="hold"/>
                                        <p:tgtEl>
                                          <p:spTgt spid="5"/>
                                        </p:tgtEl>
                                        <p:attrNameLst>
                                          <p:attrName>stroke.color</p:attrName>
                                        </p:attrNameLst>
                                      </p:cBhvr>
                                      <p:by>
                                        <p:hsl h="0" s="12549" l="25098"/>
                                      </p:by>
                                    </p:animClr>
                                    <p:set>
                                      <p:cBhvr>
                                        <p:cTn id="9" dur="1000" fill="hold"/>
                                        <p:tgtEl>
                                          <p:spTgt spid="5"/>
                                        </p:tgtEl>
                                        <p:attrNameLst>
                                          <p:attrName>fill.type</p:attrName>
                                        </p:attrNameLst>
                                      </p:cBhvr>
                                      <p:to>
                                        <p:strVal val="solid"/>
                                      </p:to>
                                    </p:set>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8" y="1155105"/>
            <a:ext cx="8943900" cy="57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64604" y="0"/>
            <a:ext cx="87998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sz="2200" dirty="0">
                <a:latin typeface="Helvetica" panose="020B0504020202030204" pitchFamily="34" charset="0"/>
              </a:rPr>
              <a:t>Scegliere il tasto </a:t>
            </a:r>
            <a:r>
              <a:rPr lang="it-IT" sz="2800" b="1" dirty="0">
                <a:latin typeface="Helvetica" panose="020B0504020202030204" pitchFamily="34" charset="0"/>
              </a:rPr>
              <a:t>invia</a:t>
            </a:r>
            <a:r>
              <a:rPr lang="it-IT" sz="2200" b="1" dirty="0">
                <a:latin typeface="Helvetica" panose="020B0504020202030204" pitchFamily="34" charset="0"/>
              </a:rPr>
              <a:t> </a:t>
            </a:r>
            <a:r>
              <a:rPr lang="it-IT" sz="2200" dirty="0">
                <a:latin typeface="Helvetica" panose="020B0504020202030204" pitchFamily="34" charset="0"/>
              </a:rPr>
              <a:t>per l’invio vero e proprio. </a:t>
            </a:r>
          </a:p>
          <a:p>
            <a:pPr algn="just"/>
            <a:r>
              <a:rPr lang="it-IT" sz="2200" dirty="0">
                <a:latin typeface="Helvetica" panose="020B0504020202030204" pitchFamily="34" charset="0"/>
              </a:rPr>
              <a:t>Nella schermata delle annotazioni preliminari urgenti è visualizzato il riepilogo della trasmissione della Annotazione Preliminare trasmessa. </a:t>
            </a:r>
          </a:p>
        </p:txBody>
      </p:sp>
      <p:sp>
        <p:nvSpPr>
          <p:cNvPr id="4" name="Freccia in giù 3"/>
          <p:cNvSpPr/>
          <p:nvPr/>
        </p:nvSpPr>
        <p:spPr>
          <a:xfrm>
            <a:off x="1835696" y="4149080"/>
            <a:ext cx="665696" cy="1656184"/>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596336" y="5413866"/>
            <a:ext cx="1077416" cy="369332"/>
          </a:xfrm>
          <a:prstGeom prst="rect">
            <a:avLst/>
          </a:prstGeom>
          <a:noFill/>
        </p:spPr>
        <p:txBody>
          <a:bodyPr wrap="square" rtlCol="0">
            <a:spAutoFit/>
          </a:bodyPr>
          <a:lstStyle/>
          <a:p>
            <a:r>
              <a:rPr lang="it-IT" b="1" dirty="0"/>
              <a:t>12</a:t>
            </a:r>
          </a:p>
        </p:txBody>
      </p:sp>
    </p:spTree>
    <p:extLst>
      <p:ext uri="{BB962C8B-B14F-4D97-AF65-F5344CB8AC3E}">
        <p14:creationId xmlns:p14="http://schemas.microsoft.com/office/powerpoint/2010/main" val="26715697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915" y="0"/>
            <a:ext cx="7302211" cy="340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7414785" y="1788249"/>
            <a:ext cx="1594827" cy="31700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it-IT" sz="2000" dirty="0">
                <a:latin typeface="Helvetica" panose="020B0504020202030204" pitchFamily="34" charset="0"/>
              </a:rPr>
              <a:t>Nella schermata N.d.R. delle annotazioni preliminari è visualizzato il riepilogo delle Notizie di Reato trasmesse. </a:t>
            </a:r>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133" y="3404365"/>
            <a:ext cx="7014179" cy="351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Tommaso.Petragallo\Downloads\Logo_Repubblica_italian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1953" y="260648"/>
            <a:ext cx="1048519" cy="11783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804248" y="2942411"/>
            <a:ext cx="432048" cy="369332"/>
          </a:xfrm>
          <a:prstGeom prst="rect">
            <a:avLst/>
          </a:prstGeom>
          <a:noFill/>
        </p:spPr>
        <p:txBody>
          <a:bodyPr wrap="square" rtlCol="0">
            <a:spAutoFit/>
          </a:bodyPr>
          <a:lstStyle/>
          <a:p>
            <a:r>
              <a:rPr lang="it-IT" dirty="0"/>
              <a:t>13</a:t>
            </a:r>
          </a:p>
        </p:txBody>
      </p:sp>
      <p:sp>
        <p:nvSpPr>
          <p:cNvPr id="3" name="CasellaDiTesto 2"/>
          <p:cNvSpPr txBox="1"/>
          <p:nvPr/>
        </p:nvSpPr>
        <p:spPr>
          <a:xfrm>
            <a:off x="6852091" y="5917922"/>
            <a:ext cx="504056" cy="369332"/>
          </a:xfrm>
          <a:prstGeom prst="rect">
            <a:avLst/>
          </a:prstGeom>
          <a:noFill/>
        </p:spPr>
        <p:txBody>
          <a:bodyPr wrap="square" rtlCol="0">
            <a:spAutoFit/>
          </a:bodyPr>
          <a:lstStyle/>
          <a:p>
            <a:r>
              <a:rPr lang="it-IT" dirty="0"/>
              <a:t>13</a:t>
            </a:r>
          </a:p>
        </p:txBody>
      </p:sp>
      <p:sp>
        <p:nvSpPr>
          <p:cNvPr id="8" name="Rettangolo 7"/>
          <p:cNvSpPr/>
          <p:nvPr/>
        </p:nvSpPr>
        <p:spPr>
          <a:xfrm rot="16200000">
            <a:off x="-976573" y="5456648"/>
            <a:ext cx="2221426" cy="40011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NAPOLI </a:t>
            </a: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NORD</a:t>
            </a:r>
          </a:p>
        </p:txBody>
      </p:sp>
    </p:spTree>
    <p:extLst>
      <p:ext uri="{BB962C8B-B14F-4D97-AF65-F5344CB8AC3E}">
        <p14:creationId xmlns:p14="http://schemas.microsoft.com/office/powerpoint/2010/main" val="36918416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552120" y="0"/>
            <a:ext cx="8484376" cy="123110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b="1" i="1" dirty="0">
                <a:solidFill>
                  <a:srgbClr val="FF0000"/>
                </a:solidFill>
                <a:latin typeface="Helvetica" panose="020B0504020202030204" pitchFamily="34" charset="0"/>
              </a:rPr>
              <a:t>Gestione Notizia di Reato in bozza </a:t>
            </a:r>
          </a:p>
          <a:p>
            <a:r>
              <a:rPr lang="it-IT" sz="1400" dirty="0">
                <a:latin typeface="Helvetica" panose="020B0504020202030204" pitchFamily="34" charset="0"/>
              </a:rPr>
              <a:t>Le notizie di reato possono essere inviate con una serie di informazioni aggiuntive che non sono quelle della semplice schermata di inserimento. Per fare ciò è necessario salvare l’annotazione precedentemente compilata in bozza cliccando sul pulsante </a:t>
            </a:r>
            <a:r>
              <a:rPr lang="it-IT" sz="1400" b="1" dirty="0">
                <a:latin typeface="Helvetica" panose="020B0504020202030204" pitchFamily="34" charset="0"/>
              </a:rPr>
              <a:t>salva. </a:t>
            </a:r>
            <a:r>
              <a:rPr lang="it-IT" sz="1400" dirty="0">
                <a:latin typeface="Helvetica" panose="020B0504020202030204" pitchFamily="34" charset="0"/>
              </a:rPr>
              <a:t>Ogni quadro compilabile è dettagliato nel capitolo successivo.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21" y="1231106"/>
            <a:ext cx="886777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683568" y="6019858"/>
            <a:ext cx="37434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000" b="1" dirty="0">
                <a:latin typeface="Helvetica" panose="020B0504020202030204" pitchFamily="34" charset="0"/>
              </a:rPr>
              <a:t>La schermata a cui si viene riportati è la seguente :</a:t>
            </a:r>
          </a:p>
        </p:txBody>
      </p:sp>
      <p:sp>
        <p:nvSpPr>
          <p:cNvPr id="2" name="CasellaDiTesto 1"/>
          <p:cNvSpPr txBox="1"/>
          <p:nvPr/>
        </p:nvSpPr>
        <p:spPr>
          <a:xfrm>
            <a:off x="8316416" y="5445224"/>
            <a:ext cx="504056" cy="369332"/>
          </a:xfrm>
          <a:prstGeom prst="rect">
            <a:avLst/>
          </a:prstGeom>
          <a:noFill/>
        </p:spPr>
        <p:txBody>
          <a:bodyPr wrap="square" rtlCol="0">
            <a:spAutoFit/>
          </a:bodyPr>
          <a:lstStyle/>
          <a:p>
            <a:r>
              <a:rPr lang="it-IT" dirty="0"/>
              <a:t>14</a:t>
            </a:r>
          </a:p>
        </p:txBody>
      </p:sp>
      <p:sp>
        <p:nvSpPr>
          <p:cNvPr id="3" name="Freccia curva 2"/>
          <p:cNvSpPr/>
          <p:nvPr/>
        </p:nvSpPr>
        <p:spPr>
          <a:xfrm rot="5400000">
            <a:off x="4516061" y="6107932"/>
            <a:ext cx="829616" cy="6534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61274715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841"/>
            <a:ext cx="774035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7308304" y="3929057"/>
            <a:ext cx="1645108" cy="289310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dirty="0">
                <a:latin typeface="Helvetica" panose="020B0504020202030204" pitchFamily="34" charset="0"/>
              </a:rPr>
              <a:t>Al momento dell’invio della NDR alla Procura competente se all’annotazione Preliminare sono stati allegati degli atti, tali allegati saranno elencati e, sarà possibile visualizzarli o salvarne una copia. </a:t>
            </a:r>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8112" y="3712011"/>
            <a:ext cx="5724128" cy="311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Tommaso.Petragallo\Downloads\Logo_Repubblica_italian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04893" y="242144"/>
            <a:ext cx="1048519" cy="117833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236296" y="2708920"/>
            <a:ext cx="504056" cy="369332"/>
          </a:xfrm>
          <a:prstGeom prst="rect">
            <a:avLst/>
          </a:prstGeom>
          <a:noFill/>
        </p:spPr>
        <p:txBody>
          <a:bodyPr wrap="square" rtlCol="0">
            <a:spAutoFit/>
          </a:bodyPr>
          <a:lstStyle/>
          <a:p>
            <a:r>
              <a:rPr lang="it-IT" dirty="0"/>
              <a:t>15</a:t>
            </a:r>
          </a:p>
        </p:txBody>
      </p:sp>
      <p:sp>
        <p:nvSpPr>
          <p:cNvPr id="3" name="CasellaDiTesto 2"/>
          <p:cNvSpPr txBox="1"/>
          <p:nvPr/>
        </p:nvSpPr>
        <p:spPr>
          <a:xfrm>
            <a:off x="6012160" y="6165304"/>
            <a:ext cx="432048" cy="369332"/>
          </a:xfrm>
          <a:prstGeom prst="rect">
            <a:avLst/>
          </a:prstGeom>
          <a:noFill/>
        </p:spPr>
        <p:txBody>
          <a:bodyPr wrap="square" rtlCol="0">
            <a:spAutoFit/>
          </a:bodyPr>
          <a:lstStyle/>
          <a:p>
            <a:r>
              <a:rPr lang="it-IT" dirty="0"/>
              <a:t>15</a:t>
            </a:r>
          </a:p>
        </p:txBody>
      </p:sp>
    </p:spTree>
    <p:extLst>
      <p:ext uri="{BB962C8B-B14F-4D97-AF65-F5344CB8AC3E}">
        <p14:creationId xmlns:p14="http://schemas.microsoft.com/office/powerpoint/2010/main" val="184470544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3914"/>
            <a:ext cx="9036496" cy="19082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000" b="1" dirty="0">
                <a:solidFill>
                  <a:srgbClr val="FF0000"/>
                </a:solidFill>
                <a:latin typeface="Helvetica" panose="020B0504020202030204" pitchFamily="34" charset="0"/>
              </a:rPr>
              <a:t>Gestione Notizia di Reato in bozza scadute e non </a:t>
            </a:r>
          </a:p>
          <a:p>
            <a:pPr algn="just"/>
            <a:r>
              <a:rPr lang="it-IT" sz="1400" dirty="0">
                <a:latin typeface="Helvetica" panose="020B0504020202030204" pitchFamily="34" charset="0"/>
              </a:rPr>
              <a:t>Le notizie di reato in bozza scadute sono le notizie di reato in bozza, cioè ancora non trasmesse in procura, dalla cui data di iscrizione è passato un certo numero di giorni configurabile da sistema. Tale valore di default è 30 gg, ma può essere modificato con un intervento sistemistico impostando il valore desiderato in un opportuno file di configurazione. </a:t>
            </a:r>
          </a:p>
          <a:p>
            <a:pPr algn="just"/>
            <a:r>
              <a:rPr lang="it-IT" sz="1400" dirty="0">
                <a:latin typeface="Helvetica" panose="020B0504020202030204" pitchFamily="34" charset="0"/>
              </a:rPr>
              <a:t>La Home page dell’utente autenticato al Portale NDR visualizza tutte le notizie di reato in bozza (sia scadute che non scadute). La colonna “Tipo” della griglia di visualizzazione delle NDR specifica se la NDR è Urgente (NDR-URG) oppure ordinaria (NDR-ORD) e se si tratta di seguiti o meno.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0" y="1994069"/>
            <a:ext cx="9162620" cy="48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8532440" y="5949280"/>
            <a:ext cx="432048" cy="369332"/>
          </a:xfrm>
          <a:prstGeom prst="rect">
            <a:avLst/>
          </a:prstGeom>
          <a:noFill/>
        </p:spPr>
        <p:txBody>
          <a:bodyPr wrap="square" rtlCol="0">
            <a:spAutoFit/>
          </a:bodyPr>
          <a:lstStyle/>
          <a:p>
            <a:r>
              <a:rPr lang="it-IT" dirty="0"/>
              <a:t>16</a:t>
            </a:r>
          </a:p>
        </p:txBody>
      </p:sp>
    </p:spTree>
    <p:extLst>
      <p:ext uri="{BB962C8B-B14F-4D97-AF65-F5344CB8AC3E}">
        <p14:creationId xmlns:p14="http://schemas.microsoft.com/office/powerpoint/2010/main" val="181009296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16632"/>
            <a:ext cx="8280920" cy="432048"/>
          </a:xfrm>
        </p:spPr>
        <p:style>
          <a:lnRef idx="2">
            <a:schemeClr val="accent1"/>
          </a:lnRef>
          <a:fillRef idx="1">
            <a:schemeClr val="lt1"/>
          </a:fillRef>
          <a:effectRef idx="0">
            <a:schemeClr val="accent1"/>
          </a:effectRef>
          <a:fontRef idx="minor">
            <a:schemeClr val="dk1"/>
          </a:fontRef>
        </p:style>
        <p:txBody>
          <a:bodyPr>
            <a:noAutofit/>
          </a:bodyPr>
          <a:lstStyle/>
          <a:p>
            <a:r>
              <a:rPr lang="it-IT" sz="6000" b="1" i="1" dirty="0">
                <a:solidFill>
                  <a:srgbClr val="FF0000"/>
                </a:solidFill>
                <a:latin typeface="Brush Script MT" panose="03060802040406070304" pitchFamily="66" charset="0"/>
              </a:rPr>
              <a:t>I</a:t>
            </a:r>
            <a:r>
              <a:rPr lang="it-IT" sz="2600" b="1" i="1" dirty="0">
                <a:solidFill>
                  <a:srgbClr val="FF0000"/>
                </a:solidFill>
                <a:latin typeface="Helvetica" panose="020B0504020202030204" pitchFamily="34" charset="0"/>
              </a:rPr>
              <a:t>NDICE </a:t>
            </a:r>
            <a:r>
              <a:rPr lang="it-IT" b="1" i="1" dirty="0">
                <a:solidFill>
                  <a:srgbClr val="FF0000"/>
                </a:solidFill>
                <a:latin typeface="Brush Script MT" panose="03060802040406070304" pitchFamily="66" charset="0"/>
              </a:rPr>
              <a:t>G</a:t>
            </a:r>
            <a:r>
              <a:rPr lang="it-IT" sz="2600" b="1" i="1" dirty="0">
                <a:solidFill>
                  <a:srgbClr val="FF0000"/>
                </a:solidFill>
                <a:latin typeface="Helvetica" panose="020B0504020202030204" pitchFamily="34" charset="0"/>
              </a:rPr>
              <a:t>ENERICO </a:t>
            </a:r>
            <a:r>
              <a:rPr lang="it-IT" sz="5000" b="1" i="1" dirty="0">
                <a:solidFill>
                  <a:srgbClr val="FF0000"/>
                </a:solidFill>
                <a:latin typeface="Brush Script MT" panose="03060802040406070304" pitchFamily="66" charset="0"/>
              </a:rPr>
              <a:t>D</a:t>
            </a:r>
            <a:r>
              <a:rPr lang="it-IT" sz="2600" b="1" i="1" dirty="0">
                <a:solidFill>
                  <a:srgbClr val="FF0000"/>
                </a:solidFill>
                <a:latin typeface="Helvetica" panose="020B0504020202030204" pitchFamily="34" charset="0"/>
              </a:rPr>
              <a:t>EI </a:t>
            </a:r>
            <a:r>
              <a:rPr lang="it-IT" sz="5000" b="1" i="1" dirty="0">
                <a:solidFill>
                  <a:srgbClr val="FF0000"/>
                </a:solidFill>
                <a:latin typeface="Brush Script MT" panose="03060802040406070304" pitchFamily="66" charset="0"/>
              </a:rPr>
              <a:t>Q</a:t>
            </a:r>
            <a:r>
              <a:rPr lang="it-IT" sz="2600" b="1" i="1" dirty="0">
                <a:solidFill>
                  <a:srgbClr val="FF0000"/>
                </a:solidFill>
                <a:latin typeface="Helvetica" panose="020B0504020202030204" pitchFamily="34" charset="0"/>
              </a:rPr>
              <a:t>UADRI</a:t>
            </a:r>
            <a:r>
              <a:rPr lang="it-IT" sz="2600" b="1" i="1" dirty="0">
                <a:solidFill>
                  <a:srgbClr val="FF0000"/>
                </a:solidFill>
                <a:latin typeface="Brush Script MT" panose="03060802040406070304" pitchFamily="66" charset="0"/>
              </a:rPr>
              <a:t> </a:t>
            </a:r>
            <a:r>
              <a:rPr lang="it-IT" sz="5000" b="1" i="1" dirty="0">
                <a:solidFill>
                  <a:srgbClr val="FF0000"/>
                </a:solidFill>
                <a:latin typeface="Brush Script MT" panose="03060802040406070304" pitchFamily="66" charset="0"/>
              </a:rPr>
              <a:t>G</a:t>
            </a:r>
            <a:r>
              <a:rPr lang="it-IT" sz="2600" b="1" i="1" dirty="0">
                <a:solidFill>
                  <a:srgbClr val="FF0000"/>
                </a:solidFill>
                <a:latin typeface="Helvetica" panose="020B0504020202030204" pitchFamily="34" charset="0"/>
              </a:rPr>
              <a:t>RAFICI: </a:t>
            </a:r>
          </a:p>
        </p:txBody>
      </p:sp>
      <p:sp>
        <p:nvSpPr>
          <p:cNvPr id="3" name="Segnaposto contenuto 2"/>
          <p:cNvSpPr>
            <a:spLocks noGrp="1"/>
          </p:cNvSpPr>
          <p:nvPr>
            <p:ph idx="1"/>
          </p:nvPr>
        </p:nvSpPr>
        <p:spPr>
          <a:xfrm>
            <a:off x="755576" y="620689"/>
            <a:ext cx="8221216" cy="6154938"/>
          </a:xfrm>
        </p:spPr>
        <p:style>
          <a:lnRef idx="1">
            <a:schemeClr val="accent2"/>
          </a:lnRef>
          <a:fillRef idx="2">
            <a:schemeClr val="accent2"/>
          </a:fillRef>
          <a:effectRef idx="1">
            <a:schemeClr val="accent2"/>
          </a:effectRef>
          <a:fontRef idx="minor">
            <a:schemeClr val="dk1"/>
          </a:fontRef>
        </p:style>
        <p:txBody>
          <a:bodyPr>
            <a:normAutofit fontScale="32500" lnSpcReduction="20000"/>
          </a:bodyPr>
          <a:lstStyle/>
          <a:p>
            <a:pPr marL="514350" indent="-514350">
              <a:buFont typeface="+mj-lt"/>
              <a:buAutoNum type="arabicParenR"/>
            </a:pPr>
            <a:r>
              <a:rPr lang="it-IT" sz="3000" b="1" dirty="0">
                <a:latin typeface="Helvetica" panose="020B0504020202030204" pitchFamily="34" charset="0"/>
              </a:rPr>
              <a:t>            </a:t>
            </a:r>
            <a:r>
              <a:rPr lang="it-IT" sz="3000" b="1" dirty="0">
                <a:latin typeface="Helvetica" panose="020B0504020202030204" pitchFamily="34" charset="0"/>
                <a:hlinkClick r:id="rId2" action="ppaction://hlinksldjump"/>
              </a:rPr>
              <a:t>LOGIN –Home Page dell’Applicativo</a:t>
            </a:r>
            <a:endParaRPr lang="it-IT" sz="3000" b="1" dirty="0">
              <a:latin typeface="Helvetica" panose="020B0504020202030204" pitchFamily="34" charset="0"/>
            </a:endParaRPr>
          </a:p>
          <a:p>
            <a:pPr marL="514350" indent="-514350">
              <a:buFont typeface="+mj-lt"/>
              <a:buAutoNum type="arabicParenR"/>
            </a:pPr>
            <a:r>
              <a:rPr lang="it-IT" sz="3000" b="1" dirty="0">
                <a:latin typeface="Helvetica" panose="020B0504020202030204" pitchFamily="34" charset="0"/>
              </a:rPr>
              <a:t>            </a:t>
            </a:r>
            <a:r>
              <a:rPr lang="it-IT" sz="3000" b="1" dirty="0">
                <a:latin typeface="Helvetica" panose="020B0504020202030204" pitchFamily="34" charset="0"/>
                <a:hlinkClick r:id="rId3" action="ppaction://hlinksldjump"/>
              </a:rPr>
              <a:t>Ricerca e Stampa Annotazione</a:t>
            </a:r>
            <a:endParaRPr lang="it-IT" sz="3000" b="1" dirty="0">
              <a:latin typeface="Helvetica" panose="020B0504020202030204" pitchFamily="34" charset="0"/>
            </a:endParaRPr>
          </a:p>
          <a:p>
            <a:pPr marL="514350" indent="-514350">
              <a:buFont typeface="+mj-lt"/>
              <a:buAutoNum type="arabicParenR"/>
            </a:pPr>
            <a:r>
              <a:rPr lang="it-IT" sz="3000" b="1" dirty="0">
                <a:latin typeface="Helvetica" panose="020B0504020202030204" pitchFamily="34" charset="0"/>
              </a:rPr>
              <a:t>            </a:t>
            </a:r>
            <a:r>
              <a:rPr lang="it-IT" sz="3000" b="1" dirty="0">
                <a:latin typeface="Helvetica" panose="020B0504020202030204" pitchFamily="34" charset="0"/>
                <a:hlinkClick r:id="rId3" action="ppaction://hlinksldjump"/>
              </a:rPr>
              <a:t>Ricerca Annotazioni Preliminari </a:t>
            </a:r>
            <a:endParaRPr lang="it-IT" sz="3000" b="1" dirty="0">
              <a:latin typeface="Helvetica" panose="020B0504020202030204" pitchFamily="34" charset="0"/>
            </a:endParaRPr>
          </a:p>
          <a:p>
            <a:pPr marL="514350" indent="-514350">
              <a:buFont typeface="+mj-lt"/>
              <a:buAutoNum type="arabicParenR"/>
            </a:pPr>
            <a:r>
              <a:rPr lang="it-IT" sz="3000" b="1" dirty="0">
                <a:latin typeface="Helvetica" panose="020B0504020202030204" pitchFamily="34" charset="0"/>
              </a:rPr>
              <a:t>            </a:t>
            </a:r>
            <a:r>
              <a:rPr lang="it-IT" sz="3000" b="1" dirty="0">
                <a:latin typeface="Helvetica" panose="020B0504020202030204" pitchFamily="34" charset="0"/>
                <a:hlinkClick r:id="rId4" action="ppaction://hlinksldjump"/>
              </a:rPr>
              <a:t>Stati dell’INVIO</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4bis)            	</a:t>
            </a:r>
            <a:r>
              <a:rPr lang="it-IT" sz="3000" b="1" dirty="0">
                <a:latin typeface="Helvetica" panose="020B0504020202030204" pitchFamily="34" charset="0"/>
                <a:hlinkClick r:id="rId5" action="ppaction://hlinksldjump"/>
              </a:rPr>
              <a:t>SPECIFICA degli STATI dell’invio</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5) 	</a:t>
            </a:r>
            <a:r>
              <a:rPr lang="it-IT" sz="3000" b="1" dirty="0">
                <a:latin typeface="Helvetica" panose="020B0504020202030204" pitchFamily="34" charset="0"/>
                <a:hlinkClick r:id="rId6" action="ppaction://hlinksldjump"/>
              </a:rPr>
              <a:t>Iscrizione Notizia di REATO</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6)	</a:t>
            </a:r>
            <a:r>
              <a:rPr lang="it-IT" sz="3000" b="1" dirty="0">
                <a:latin typeface="Helvetica" panose="020B0504020202030204" pitchFamily="34" charset="0"/>
                <a:hlinkClick r:id="rId7" action="ppaction://hlinksldjump"/>
              </a:rPr>
              <a:t>Annotazione URGENTE</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7)	</a:t>
            </a:r>
            <a:r>
              <a:rPr lang="it-IT" sz="3000" b="1" dirty="0">
                <a:latin typeface="Helvetica" panose="020B0504020202030204" pitchFamily="34" charset="0"/>
                <a:hlinkClick r:id="rId8" action="ppaction://hlinksldjump"/>
              </a:rPr>
              <a:t>Scelta Tipologia di REGISTRO</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8)	</a:t>
            </a:r>
            <a:r>
              <a:rPr lang="it-IT" sz="3000" b="1" dirty="0">
                <a:latin typeface="Helvetica" panose="020B0504020202030204" pitchFamily="34" charset="0"/>
                <a:hlinkClick r:id="rId9" action="ppaction://hlinksldjump"/>
              </a:rPr>
              <a:t>Maschera Annotazione Ordinaria</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9)	</a:t>
            </a:r>
            <a:r>
              <a:rPr lang="it-IT" sz="3000" b="1" dirty="0">
                <a:latin typeface="Helvetica" panose="020B0504020202030204" pitchFamily="34" charset="0"/>
                <a:hlinkClick r:id="rId10" action="ppaction://hlinksldjump"/>
              </a:rPr>
              <a:t>Salvataggio in BOZZA NDR</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10)	</a:t>
            </a:r>
            <a:r>
              <a:rPr lang="it-IT" sz="3000" b="1" dirty="0">
                <a:latin typeface="Helvetica" panose="020B0504020202030204" pitchFamily="34" charset="0"/>
                <a:hlinkClick r:id="rId11" action="ppaction://hlinksldjump"/>
              </a:rPr>
              <a:t>Fasi di SBLOCCO – SALVA IN BOZZA – Invia c/o Procura NDR</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11)	</a:t>
            </a:r>
            <a:r>
              <a:rPr lang="it-IT" sz="3000" b="1" dirty="0">
                <a:latin typeface="Helvetica" panose="020B0504020202030204" pitchFamily="34" charset="0"/>
                <a:hlinkClick r:id="rId12" action="ppaction://hlinksldjump"/>
              </a:rPr>
              <a:t>Indicazione – Destinazione dell’ NDR -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12)	</a:t>
            </a:r>
            <a:r>
              <a:rPr lang="it-IT" sz="3000" b="1" dirty="0">
                <a:latin typeface="Helvetica" panose="020B0504020202030204" pitchFamily="34" charset="0"/>
                <a:hlinkClick r:id="rId13" action="ppaction://hlinksldjump"/>
              </a:rPr>
              <a:t>INVIO N.D.R.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13)	</a:t>
            </a:r>
            <a:r>
              <a:rPr lang="it-IT" sz="3000" b="1" dirty="0">
                <a:latin typeface="Helvetica" panose="020B0504020202030204" pitchFamily="34" charset="0"/>
                <a:hlinkClick r:id="rId14" action="ppaction://hlinksldjump"/>
              </a:rPr>
              <a:t>Visualizzazione Riepilogo NDR Trasmessa</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14)	</a:t>
            </a:r>
            <a:r>
              <a:rPr lang="it-IT" sz="3000" b="1" dirty="0">
                <a:latin typeface="Helvetica" panose="020B0504020202030204" pitchFamily="34" charset="0"/>
                <a:hlinkClick r:id="rId15" action="ppaction://hlinksldjump"/>
              </a:rPr>
              <a:t>NDR in BOZZA	</a:t>
            </a:r>
            <a:endParaRPr lang="it-IT" sz="3000" b="1" dirty="0">
              <a:latin typeface="Helvetica" panose="020B0504020202030204" pitchFamily="34" charset="0"/>
            </a:endParaRPr>
          </a:p>
          <a:p>
            <a:pPr>
              <a:buAutoNum type="arabicParenR" startAt="15"/>
            </a:pPr>
            <a:r>
              <a:rPr lang="it-IT" sz="3000" b="1" dirty="0">
                <a:latin typeface="Helvetica" panose="020B0504020202030204" pitchFamily="34" charset="0"/>
              </a:rPr>
              <a:t> 	</a:t>
            </a:r>
            <a:r>
              <a:rPr lang="it-IT" sz="3000" b="1" dirty="0">
                <a:latin typeface="Helvetica" panose="020B0504020202030204" pitchFamily="34" charset="0"/>
                <a:hlinkClick r:id="rId16" action="ppaction://hlinksldjump"/>
              </a:rPr>
              <a:t>Visualizzazione degli ALLEGATI</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16)	</a:t>
            </a:r>
            <a:r>
              <a:rPr lang="it-IT" sz="3000" b="1" dirty="0">
                <a:latin typeface="Helvetica" panose="020B0504020202030204" pitchFamily="34" charset="0"/>
                <a:hlinkClick r:id="rId17" action="ppaction://hlinksldjump"/>
              </a:rPr>
              <a:t>Gestione NDR in bozza scadute e NON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17)	</a:t>
            </a:r>
            <a:r>
              <a:rPr lang="it-IT" sz="3000" b="1" dirty="0">
                <a:latin typeface="Helvetica" panose="020B0504020202030204" pitchFamily="34" charset="0"/>
                <a:hlinkClick r:id="rId18" action="ppaction://hlinksldjump"/>
              </a:rPr>
              <a:t>AVVISO CNR SCADUTE – TRIANGOLO GIALLO -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18)	</a:t>
            </a:r>
            <a:r>
              <a:rPr lang="it-IT" sz="3000" b="1" dirty="0">
                <a:latin typeface="Helvetica" panose="020B0504020202030204" pitchFamily="34" charset="0"/>
                <a:hlinkClick r:id="rId19" action="ppaction://hlinksldjump"/>
              </a:rPr>
              <a:t>Invio Multiplo NDR</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19)	</a:t>
            </a:r>
            <a:r>
              <a:rPr lang="it-IT" sz="3000" b="1" dirty="0">
                <a:latin typeface="Helvetica" panose="020B0504020202030204" pitchFamily="34" charset="0"/>
                <a:hlinkClick r:id="rId20" action="ppaction://hlinksldjump"/>
              </a:rPr>
              <a:t>INVIO NDR con SPECIFICA DESTINAZIONE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20)	</a:t>
            </a:r>
            <a:r>
              <a:rPr lang="it-IT" sz="3000" b="1" dirty="0">
                <a:latin typeface="Helvetica" panose="020B0504020202030204" pitchFamily="34" charset="0"/>
                <a:hlinkClick r:id="rId21" action="ppaction://hlinksldjump"/>
              </a:rPr>
              <a:t>Cancellazione MULTIPLA NDR</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21)	</a:t>
            </a:r>
            <a:r>
              <a:rPr lang="it-IT" sz="3000" b="1" dirty="0">
                <a:latin typeface="Helvetica" panose="020B0504020202030204" pitchFamily="34" charset="0"/>
                <a:hlinkClick r:id="rId22" action="ppaction://hlinksldjump"/>
              </a:rPr>
              <a:t>QUADRO NDR </a:t>
            </a:r>
            <a:endParaRPr lang="it-IT" sz="3000" b="1" dirty="0">
              <a:latin typeface="Helvetica" panose="020B0504020202030204" pitchFamily="34" charset="0"/>
            </a:endParaRPr>
          </a:p>
          <a:p>
            <a:pPr marL="0" indent="0" algn="just">
              <a:buNone/>
            </a:pPr>
            <a:r>
              <a:rPr lang="it-IT" sz="4300" b="1" i="1" dirty="0">
                <a:latin typeface="Helvetica" panose="020B0504020202030204" pitchFamily="34" charset="0"/>
                <a:hlinkClick r:id="rId23" action="ppaction://hlinksldjump"/>
              </a:rPr>
              <a:t>22)	INSERIMENTO ALLEGATI </a:t>
            </a:r>
            <a:r>
              <a:rPr lang="it-IT" sz="4300" b="1" i="1" u="sng" dirty="0">
                <a:solidFill>
                  <a:srgbClr val="FF0000"/>
                </a:solidFill>
                <a:latin typeface="Helvetica" panose="020B0504020202030204" pitchFamily="34" charset="0"/>
                <a:hlinkClick r:id="rId23" action="ppaction://hlinksldjump"/>
              </a:rPr>
              <a:t>(NOVITA’)</a:t>
            </a:r>
            <a:endParaRPr lang="it-IT" sz="4300" b="1" i="1" u="sng" dirty="0">
              <a:solidFill>
                <a:srgbClr val="FF0000"/>
              </a:solidFill>
              <a:latin typeface="Helvetica" panose="020B0504020202030204" pitchFamily="34" charset="0"/>
            </a:endParaRPr>
          </a:p>
          <a:p>
            <a:pPr marL="0" indent="0">
              <a:buNone/>
            </a:pPr>
            <a:r>
              <a:rPr lang="it-IT" sz="3000" b="1" dirty="0">
                <a:latin typeface="Helvetica" panose="020B0504020202030204" pitchFamily="34" charset="0"/>
              </a:rPr>
              <a:t>23)	</a:t>
            </a:r>
            <a:r>
              <a:rPr lang="it-IT" sz="3000" b="1" dirty="0">
                <a:latin typeface="Helvetica" panose="020B0504020202030204" pitchFamily="34" charset="0"/>
                <a:hlinkClick r:id="rId24" action="ppaction://hlinksldjump"/>
              </a:rPr>
              <a:t>VERIFICHE CERTIFICAZIONI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24)	</a:t>
            </a:r>
            <a:r>
              <a:rPr lang="it-IT" sz="3000" b="1" dirty="0">
                <a:latin typeface="Helvetica" panose="020B0504020202030204" pitchFamily="34" charset="0"/>
                <a:hlinkClick r:id="rId25" action="ppaction://hlinksldjump"/>
              </a:rPr>
              <a:t>Quadro NDR – Gestione ALLEGATI MULTIPLI</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25)	</a:t>
            </a:r>
            <a:r>
              <a:rPr lang="it-IT" sz="3000" b="1" dirty="0">
                <a:latin typeface="Helvetica" panose="020B0504020202030204" pitchFamily="34" charset="0"/>
                <a:hlinkClick r:id="rId26" action="ppaction://hlinksldjump"/>
              </a:rPr>
              <a:t>Informazioni inerenti </a:t>
            </a:r>
            <a:r>
              <a:rPr lang="it-IT" sz="3000" b="1" i="1" dirty="0">
                <a:latin typeface="Helvetica" panose="020B0504020202030204" pitchFamily="34" charset="0"/>
                <a:hlinkClick r:id="rId26" action="ppaction://hlinksldjump"/>
              </a:rPr>
              <a:t>&lt;&lt; ALLEGA Documento &gt;&gt; con MAX CAPIENZA in Mega </a:t>
            </a:r>
            <a:r>
              <a:rPr lang="it-IT" sz="3000" b="1" i="1" dirty="0" err="1">
                <a:latin typeface="Helvetica" panose="020B0504020202030204" pitchFamily="34" charset="0"/>
                <a:hlinkClick r:id="rId26" action="ppaction://hlinksldjump"/>
              </a:rPr>
              <a:t>Bytes</a:t>
            </a:r>
            <a:r>
              <a:rPr lang="it-IT" sz="3000" b="1" dirty="0">
                <a:latin typeface="Helvetica" panose="020B0504020202030204" pitchFamily="34" charset="0"/>
                <a:hlinkClick r:id="rId26" action="ppaction://hlinksldjump"/>
              </a:rPr>
              <a:t>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26)	</a:t>
            </a:r>
            <a:r>
              <a:rPr lang="it-IT" sz="3000" b="1" dirty="0">
                <a:latin typeface="Helvetica" panose="020B0504020202030204" pitchFamily="34" charset="0"/>
                <a:hlinkClick r:id="rId27" action="ppaction://hlinksldjump"/>
              </a:rPr>
              <a:t>Visualizzazioni ALLEGATI PRIMA dell’INVIO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27)	</a:t>
            </a:r>
            <a:r>
              <a:rPr lang="it-IT" sz="3000" b="1" dirty="0">
                <a:latin typeface="Helvetica" panose="020B0504020202030204" pitchFamily="34" charset="0"/>
                <a:hlinkClick r:id="rId28" action="ppaction://hlinksldjump"/>
              </a:rPr>
              <a:t>INSERIMENTO INDAGATI MULTIPLI -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28)	</a:t>
            </a:r>
            <a:r>
              <a:rPr lang="it-IT" sz="3000" b="1" dirty="0">
                <a:latin typeface="Helvetica" panose="020B0504020202030204" pitchFamily="34" charset="0"/>
                <a:hlinkClick r:id="rId29" action="ppaction://hlinksldjump"/>
              </a:rPr>
              <a:t>Associazione QGF</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29)	</a:t>
            </a:r>
            <a:r>
              <a:rPr lang="it-IT" sz="3000" b="1" dirty="0">
                <a:latin typeface="Helvetica" panose="020B0504020202030204" pitchFamily="34" charset="0"/>
                <a:hlinkClick r:id="rId30" action="ppaction://hlinksldjump"/>
              </a:rPr>
              <a:t>INSERIMENTO QGF</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30)	</a:t>
            </a:r>
            <a:r>
              <a:rPr lang="it-IT" sz="3000" b="1" dirty="0">
                <a:latin typeface="Helvetica" panose="020B0504020202030204" pitchFamily="34" charset="0"/>
                <a:hlinkClick r:id="rId31" action="ppaction://hlinksldjump"/>
              </a:rPr>
              <a:t>Associazione QGF - INDAGATO</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31)	</a:t>
            </a:r>
            <a:r>
              <a:rPr lang="it-IT" sz="3000" b="1" dirty="0">
                <a:latin typeface="Helvetica" panose="020B0504020202030204" pitchFamily="34" charset="0"/>
                <a:hlinkClick r:id="rId32" action="ppaction://hlinksldjump"/>
              </a:rPr>
              <a:t>Cose SEQUESTRATE</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32)	</a:t>
            </a:r>
            <a:r>
              <a:rPr lang="it-IT" sz="3000" b="1" dirty="0">
                <a:latin typeface="Helvetica" panose="020B0504020202030204" pitchFamily="34" charset="0"/>
                <a:hlinkClick r:id="rId33" action="ppaction://hlinksldjump"/>
              </a:rPr>
              <a:t>CAMPI SPECIFICI inerenti COSE SEQUESTRATE</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33)	</a:t>
            </a:r>
            <a:r>
              <a:rPr lang="it-IT" sz="3000" b="1" dirty="0">
                <a:latin typeface="Helvetica" panose="020B0504020202030204" pitchFamily="34" charset="0"/>
                <a:hlinkClick r:id="rId34" action="ppaction://hlinksldjump"/>
              </a:rPr>
              <a:t>Sezione QFG – Illeciti Amministrativi -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34)	</a:t>
            </a:r>
            <a:r>
              <a:rPr lang="it-IT" sz="3000" b="1" dirty="0">
                <a:latin typeface="Helvetica" panose="020B0504020202030204" pitchFamily="34" charset="0"/>
                <a:hlinkClick r:id="rId35" action="ppaction://hlinksldjump"/>
              </a:rPr>
              <a:t>Sezione SOGGETTI INTERESSATI</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35)	</a:t>
            </a:r>
            <a:r>
              <a:rPr lang="it-IT" sz="3000" b="1" dirty="0">
                <a:latin typeface="Helvetica" panose="020B0504020202030204" pitchFamily="34" charset="0"/>
                <a:hlinkClick r:id="rId36" action="ppaction://hlinksldjump"/>
              </a:rPr>
              <a:t>RIPRISTINO </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36)	</a:t>
            </a:r>
            <a:r>
              <a:rPr lang="it-IT" sz="3000" b="1" dirty="0">
                <a:latin typeface="Helvetica" panose="020B0504020202030204" pitchFamily="34" charset="0"/>
                <a:hlinkClick r:id="rId37" action="ppaction://hlinksldjump"/>
              </a:rPr>
              <a:t>QUADRO PERSONA OFFESA</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37)	</a:t>
            </a:r>
            <a:r>
              <a:rPr lang="it-IT" sz="3000" b="1" dirty="0">
                <a:latin typeface="Helvetica" panose="020B0504020202030204" pitchFamily="34" charset="0"/>
                <a:hlinkClick r:id="rId38" action="ppaction://hlinksldjump"/>
              </a:rPr>
              <a:t>SPECIFICHE Persona Offesa</a:t>
            </a:r>
            <a:endParaRPr lang="it-IT" sz="3000" b="1" dirty="0">
              <a:latin typeface="Helvetica" panose="020B0504020202030204" pitchFamily="34" charset="0"/>
            </a:endParaRPr>
          </a:p>
          <a:p>
            <a:pPr marL="0" indent="0">
              <a:buNone/>
            </a:pPr>
            <a:r>
              <a:rPr lang="it-IT" sz="3000" b="1" dirty="0">
                <a:latin typeface="Helvetica" panose="020B0504020202030204" pitchFamily="34" charset="0"/>
              </a:rPr>
              <a:t>38)	</a:t>
            </a:r>
            <a:r>
              <a:rPr lang="it-IT" sz="3000" b="1" dirty="0">
                <a:latin typeface="Helvetica" panose="020B0504020202030204" pitchFamily="34" charset="0"/>
                <a:hlinkClick r:id="rId39" action="ppaction://hlinksldjump"/>
              </a:rPr>
              <a:t>INSERIMENTO SOGGETTO GIURIDICO - </a:t>
            </a:r>
            <a:endParaRPr lang="it-IT" sz="3000" b="1" dirty="0">
              <a:latin typeface="Helvetica" panose="020B0504020202030204" pitchFamily="34" charset="0"/>
            </a:endParaRPr>
          </a:p>
          <a:p>
            <a:endParaRPr lang="it-IT" sz="1800" b="1" dirty="0">
              <a:latin typeface="Helvetica" panose="020B0504020202030204" pitchFamily="34" charset="0"/>
            </a:endParaRPr>
          </a:p>
        </p:txBody>
      </p:sp>
      <p:sp>
        <p:nvSpPr>
          <p:cNvPr id="6" name="Rettangolo 5"/>
          <p:cNvSpPr/>
          <p:nvPr/>
        </p:nvSpPr>
        <p:spPr>
          <a:xfrm rot="16200000">
            <a:off x="-2914853" y="2998063"/>
            <a:ext cx="6586989" cy="83099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79252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2000" tmFilter="0, 0; .2, .5; .8, .5; 1, 0"/>
                                        <p:tgtEl>
                                          <p:spTgt spid="3">
                                            <p:txEl>
                                              <p:pRg st="22" end="22"/>
                                            </p:txEl>
                                          </p:spTgt>
                                        </p:tgtEl>
                                      </p:cBhvr>
                                    </p:animEffect>
                                    <p:animScale>
                                      <p:cBhvr>
                                        <p:cTn id="7" dur="1000" autoRev="1" fill="hold"/>
                                        <p:tgtEl>
                                          <p:spTgt spid="3">
                                            <p:txEl>
                                              <p:pRg st="22" end="2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95936" y="476672"/>
            <a:ext cx="4148519"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dirty="0">
                <a:latin typeface="Helvetica" panose="020B0504020202030204" pitchFamily="34" charset="0"/>
              </a:rPr>
              <a:t>Attraverso il quadratino di selezione multipla (</a:t>
            </a:r>
            <a:r>
              <a:rPr lang="it-IT" dirty="0" err="1">
                <a:latin typeface="Helvetica" panose="020B0504020202030204" pitchFamily="34" charset="0"/>
              </a:rPr>
              <a:t>ckeckbox</a:t>
            </a:r>
            <a:r>
              <a:rPr lang="it-IT" dirty="0">
                <a:latin typeface="Helvetica" panose="020B0504020202030204" pitchFamily="34" charset="0"/>
              </a:rPr>
              <a:t>) presente il alto a sinistra delle griglia che visualizza tutte le notizie di reato scadute, è possibile effettuare una selezione di tutte le notizie di reato presenti nella pagina. </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580" y="116632"/>
            <a:ext cx="29622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40" y="2907960"/>
            <a:ext cx="7809426"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353831" y="3244334"/>
            <a:ext cx="237566" cy="369332"/>
          </a:xfrm>
          <a:prstGeom prst="rect">
            <a:avLst/>
          </a:prstGeom>
        </p:spPr>
        <p:txBody>
          <a:bodyPr wrap="none">
            <a:spAutoFit/>
          </a:bodyPr>
          <a:lstStyle/>
          <a:p>
            <a:r>
              <a:rPr lang="it-IT" dirty="0"/>
              <a:t> </a:t>
            </a:r>
          </a:p>
        </p:txBody>
      </p:sp>
      <p:sp>
        <p:nvSpPr>
          <p:cNvPr id="10" name="Rettangolo 9"/>
          <p:cNvSpPr/>
          <p:nvPr/>
        </p:nvSpPr>
        <p:spPr>
          <a:xfrm>
            <a:off x="7812360" y="2907960"/>
            <a:ext cx="1331640"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400" i="1" dirty="0">
                <a:latin typeface="Helvetica" panose="020B0504020202030204" pitchFamily="34" charset="0"/>
              </a:rPr>
              <a:t>Anche in questo caso, a fianco alla notizia di reato scaduta, per distinguerle da quelle non scadute, viene visualizzato il simbolo </a:t>
            </a:r>
            <a:r>
              <a:rPr lang="it-IT" sz="1400" b="1" i="1" dirty="0">
                <a:solidFill>
                  <a:srgbClr val="FFC000"/>
                </a:solidFill>
                <a:latin typeface="Helvetica" panose="020B0504020202030204" pitchFamily="34" charset="0"/>
              </a:rPr>
              <a:t>TRIANGOLO GIALLO di PERICOLO</a:t>
            </a:r>
          </a:p>
        </p:txBody>
      </p:sp>
      <p:cxnSp>
        <p:nvCxnSpPr>
          <p:cNvPr id="3" name="Connettore 2 2"/>
          <p:cNvCxnSpPr/>
          <p:nvPr/>
        </p:nvCxnSpPr>
        <p:spPr>
          <a:xfrm flipH="1" flipV="1">
            <a:off x="5668176" y="4797152"/>
            <a:ext cx="2216192" cy="72008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 name="CasellaDiTesto 1"/>
          <p:cNvSpPr txBox="1"/>
          <p:nvPr/>
        </p:nvSpPr>
        <p:spPr>
          <a:xfrm>
            <a:off x="8100392" y="6453336"/>
            <a:ext cx="504056" cy="369332"/>
          </a:xfrm>
          <a:prstGeom prst="rect">
            <a:avLst/>
          </a:prstGeom>
          <a:noFill/>
        </p:spPr>
        <p:txBody>
          <a:bodyPr wrap="square" rtlCol="0">
            <a:spAutoFit/>
          </a:bodyPr>
          <a:lstStyle/>
          <a:p>
            <a:r>
              <a:rPr lang="it-IT" dirty="0"/>
              <a:t>17</a:t>
            </a:r>
          </a:p>
        </p:txBody>
      </p:sp>
    </p:spTree>
    <p:extLst>
      <p:ext uri="{BB962C8B-B14F-4D97-AF65-F5344CB8AC3E}">
        <p14:creationId xmlns:p14="http://schemas.microsoft.com/office/powerpoint/2010/main" val="24742714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0"/>
            <a:ext cx="8424936" cy="908720"/>
          </a:xfrm>
        </p:spPr>
        <p:style>
          <a:lnRef idx="1">
            <a:schemeClr val="accent5"/>
          </a:lnRef>
          <a:fillRef idx="2">
            <a:schemeClr val="accent5"/>
          </a:fillRef>
          <a:effectRef idx="1">
            <a:schemeClr val="accent5"/>
          </a:effectRef>
          <a:fontRef idx="minor">
            <a:schemeClr val="dk1"/>
          </a:fontRef>
        </p:style>
        <p:txBody>
          <a:bodyPr>
            <a:normAutofit/>
          </a:bodyPr>
          <a:lstStyle/>
          <a:p>
            <a:r>
              <a:rPr lang="it-IT" sz="2000" b="1" i="1" dirty="0">
                <a:solidFill>
                  <a:srgbClr val="FF0000"/>
                </a:solidFill>
                <a:latin typeface="Helvetica" panose="020B0504020202030204" pitchFamily="34" charset="0"/>
              </a:rPr>
              <a:t>Invio multiplo notizie di reato </a:t>
            </a:r>
            <a:r>
              <a:rPr lang="it-IT" sz="2000" dirty="0">
                <a:latin typeface="Helvetica" panose="020B0504020202030204" pitchFamily="34" charset="0"/>
              </a:rPr>
              <a:t/>
            </a:r>
            <a:br>
              <a:rPr lang="it-IT" sz="2000" dirty="0">
                <a:latin typeface="Helvetica" panose="020B0504020202030204" pitchFamily="34" charset="0"/>
              </a:rPr>
            </a:br>
            <a:r>
              <a:rPr lang="it-IT" sz="1600" dirty="0">
                <a:latin typeface="Helvetica" panose="020B0504020202030204" pitchFamily="34" charset="0"/>
              </a:rPr>
              <a:t>Tramite l’operazione di selezione (o multi selezione) delle notizie di reato in bozza, è possibile effettuare un invio massivo di più notizie di reato con un solo invio.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1"/>
            <a:ext cx="8972550" cy="417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39405" y="5012427"/>
            <a:ext cx="8972550" cy="646331"/>
          </a:xfrm>
          <a:prstGeom prst="rect">
            <a:avLst/>
          </a:prstGeom>
        </p:spPr>
        <p:txBody>
          <a:bodyPr wrap="square">
            <a:spAutoFit/>
          </a:bodyPr>
          <a:lstStyle/>
          <a:p>
            <a:r>
              <a:rPr lang="it-IT" b="1" dirty="0">
                <a:latin typeface="Helvetica" panose="020B0504020202030204" pitchFamily="34" charset="0"/>
              </a:rPr>
              <a:t>        Premendo il pulsante “invia alla procura” viene visualizzata la seguente </a:t>
            </a:r>
            <a:r>
              <a:rPr lang="it-IT" b="1" dirty="0" err="1">
                <a:latin typeface="Helvetica" panose="020B0504020202030204" pitchFamily="34" charset="0"/>
              </a:rPr>
              <a:t>masmaschera</a:t>
            </a:r>
            <a:r>
              <a:rPr lang="it-IT" b="1" dirty="0">
                <a:latin typeface="Helvetica" panose="020B0504020202030204" pitchFamily="34" charset="0"/>
              </a:rPr>
              <a:t> di avviso: </a:t>
            </a:r>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7824" y="5384603"/>
            <a:ext cx="3474580" cy="13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8244408" y="6165304"/>
            <a:ext cx="432048" cy="369332"/>
          </a:xfrm>
          <a:prstGeom prst="rect">
            <a:avLst/>
          </a:prstGeom>
          <a:noFill/>
        </p:spPr>
        <p:txBody>
          <a:bodyPr wrap="square" rtlCol="0">
            <a:spAutoFit/>
          </a:bodyPr>
          <a:lstStyle/>
          <a:p>
            <a:r>
              <a:rPr lang="it-IT" dirty="0"/>
              <a:t>18</a:t>
            </a:r>
          </a:p>
        </p:txBody>
      </p:sp>
      <p:sp>
        <p:nvSpPr>
          <p:cNvPr id="8" name="Rettangolo 7"/>
          <p:cNvSpPr/>
          <p:nvPr/>
        </p:nvSpPr>
        <p:spPr>
          <a:xfrm rot="16200000">
            <a:off x="-547665" y="5663195"/>
            <a:ext cx="1578534"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NAPOLI </a:t>
            </a: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NORD</a:t>
            </a:r>
          </a:p>
        </p:txBody>
      </p:sp>
    </p:spTree>
    <p:extLst>
      <p:ext uri="{BB962C8B-B14F-4D97-AF65-F5344CB8AC3E}">
        <p14:creationId xmlns:p14="http://schemas.microsoft.com/office/powerpoint/2010/main" val="2145843073"/>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11560" y="116632"/>
            <a:ext cx="7992888"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it-IT" dirty="0">
                <a:latin typeface="Helvetica" panose="020B0504020202030204" pitchFamily="34" charset="0"/>
              </a:rPr>
              <a:t>Premendo “Annulla” l’operazione di invio viene annullata, premendo “OK” viene visualizzata la seguente maschera: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7" y="762961"/>
            <a:ext cx="8905875" cy="561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0" y="6088940"/>
            <a:ext cx="8941116"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it-IT" sz="1600" dirty="0">
                <a:latin typeface="Helvetica" panose="020B0504020202030204" pitchFamily="34" charset="0"/>
              </a:rPr>
              <a:t>Come per l’invio della singola notizia di reato, per completare l’invio è necessario selezionare la procura destinataria della notizia di reato e la materia, e premere il pulsante “</a:t>
            </a:r>
            <a:r>
              <a:rPr lang="it-IT" sz="1600" b="1" dirty="0">
                <a:latin typeface="Helvetica" panose="020B0504020202030204" pitchFamily="34" charset="0"/>
              </a:rPr>
              <a:t>invia</a:t>
            </a:r>
            <a:r>
              <a:rPr lang="it-IT" sz="1600" dirty="0">
                <a:latin typeface="Helvetica" panose="020B0504020202030204" pitchFamily="34" charset="0"/>
              </a:rPr>
              <a:t>”. </a:t>
            </a:r>
          </a:p>
        </p:txBody>
      </p:sp>
      <p:sp>
        <p:nvSpPr>
          <p:cNvPr id="2" name="CasellaDiTesto 1"/>
          <p:cNvSpPr txBox="1"/>
          <p:nvPr/>
        </p:nvSpPr>
        <p:spPr>
          <a:xfrm>
            <a:off x="8100392" y="4365104"/>
            <a:ext cx="576064" cy="369332"/>
          </a:xfrm>
          <a:prstGeom prst="rect">
            <a:avLst/>
          </a:prstGeom>
          <a:noFill/>
        </p:spPr>
        <p:txBody>
          <a:bodyPr wrap="square" rtlCol="0">
            <a:spAutoFit/>
          </a:bodyPr>
          <a:lstStyle/>
          <a:p>
            <a:r>
              <a:rPr lang="it-IT" dirty="0"/>
              <a:t>19</a:t>
            </a:r>
          </a:p>
        </p:txBody>
      </p:sp>
      <p:sp>
        <p:nvSpPr>
          <p:cNvPr id="3" name="Freccia a destra con strisce 2"/>
          <p:cNvSpPr/>
          <p:nvPr/>
        </p:nvSpPr>
        <p:spPr>
          <a:xfrm rot="16775049">
            <a:off x="4636193" y="2723244"/>
            <a:ext cx="1511308" cy="5648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con strisce 8"/>
          <p:cNvSpPr/>
          <p:nvPr/>
        </p:nvSpPr>
        <p:spPr>
          <a:xfrm rot="14548806">
            <a:off x="2373710" y="2722143"/>
            <a:ext cx="1575735" cy="5648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614902" y="1644687"/>
            <a:ext cx="2474203" cy="923330"/>
          </a:xfrm>
          <a:prstGeom prst="rect">
            <a:avLst/>
          </a:prstGeom>
          <a:noFill/>
        </p:spPr>
        <p:txBody>
          <a:bodyPr wrap="none" lIns="91440" tIns="45720" rIns="91440" bIns="45720">
            <a:spAutoFit/>
          </a:bodyPr>
          <a:lstStyle/>
          <a:p>
            <a:pPr algn="ctr"/>
            <a:r>
              <a:rPr lang="it-IT" sz="5400" b="1" dirty="0">
                <a:ln w="31550" cmpd="sng">
                  <a:solidFill>
                    <a:schemeClr val="tx1"/>
                  </a:solidFill>
                  <a:prstDash val="solid"/>
                </a:ln>
                <a:solidFill>
                  <a:schemeClr val="accent1"/>
                </a:solidFill>
                <a:effectLst>
                  <a:glow rad="63500">
                    <a:schemeClr val="accent2">
                      <a:satMod val="175000"/>
                      <a:alpha val="40000"/>
                    </a:schemeClr>
                  </a:glow>
                  <a:outerShdw blurRad="41275" dist="12700" dir="12000000" algn="tl" rotWithShape="0">
                    <a:srgbClr val="000000">
                      <a:alpha val="40000"/>
                    </a:srgbClr>
                  </a:outerShdw>
                </a:effectLst>
              </a:rPr>
              <a:t>Potenza</a:t>
            </a:r>
            <a:endParaRPr lang="it-IT" sz="5400" b="1" cap="none" spc="0" dirty="0">
              <a:ln w="31550" cmpd="sng">
                <a:solidFill>
                  <a:schemeClr val="tx1"/>
                </a:solidFill>
                <a:prstDash val="solid"/>
              </a:ln>
              <a:solidFill>
                <a:schemeClr val="accent1"/>
              </a:solidFill>
              <a:effectLst>
                <a:glow rad="63500">
                  <a:schemeClr val="accent2">
                    <a:satMod val="175000"/>
                    <a:alpha val="40000"/>
                  </a:schemeClr>
                </a:glow>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9177560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fltVal val="0"/>
                                          </p:val>
                                        </p:tav>
                                        <p:tav tm="100000">
                                          <p:val>
                                            <p:strVal val="#ppt_w"/>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style.rotation</p:attrName>
                                        </p:attrNameLst>
                                      </p:cBhvr>
                                      <p:tavLst>
                                        <p:tav tm="0">
                                          <p:val>
                                            <p:fltVal val="90"/>
                                          </p:val>
                                        </p:tav>
                                        <p:tav tm="100000">
                                          <p:val>
                                            <p:fltVal val="0"/>
                                          </p:val>
                                        </p:tav>
                                      </p:tavLst>
                                    </p:anim>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88640"/>
            <a:ext cx="7776864" cy="81947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sz="2000" b="1" dirty="0">
                <a:solidFill>
                  <a:srgbClr val="FF0000"/>
                </a:solidFill>
                <a:latin typeface="Helvetica" panose="020B0504020202030204" pitchFamily="34" charset="0"/>
              </a:rPr>
              <a:t>Cancellazione multipla notizie di reato </a:t>
            </a:r>
            <a:r>
              <a:rPr lang="it-IT" sz="1600" dirty="0">
                <a:latin typeface="Helvetica" panose="020B0504020202030204" pitchFamily="34" charset="0"/>
              </a:rPr>
              <a:t/>
            </a:r>
            <a:br>
              <a:rPr lang="it-IT" sz="1600" dirty="0">
                <a:latin typeface="Helvetica" panose="020B0504020202030204" pitchFamily="34" charset="0"/>
              </a:rPr>
            </a:br>
            <a:r>
              <a:rPr lang="it-IT" sz="1600" dirty="0">
                <a:latin typeface="Helvetica" panose="020B0504020202030204" pitchFamily="34" charset="0"/>
              </a:rPr>
              <a:t>Tramite l’operazione di selezione (o multi selezione) delle notizie di reato in bozza, è possibile effettuare una cancellazione massiva di più notizie di reato con una sola operazione. </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 y="1124744"/>
            <a:ext cx="8972550" cy="368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611560" y="4940457"/>
            <a:ext cx="252028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t-IT" sz="1600" dirty="0">
                <a:latin typeface="Helvetica" panose="020B0504020202030204" pitchFamily="34" charset="0"/>
              </a:rPr>
              <a:t>Premendo il pulsante “</a:t>
            </a:r>
            <a:r>
              <a:rPr lang="it-IT" sz="1600" b="1" dirty="0">
                <a:latin typeface="Helvetica" panose="020B0504020202030204" pitchFamily="34" charset="0"/>
              </a:rPr>
              <a:t>elimina</a:t>
            </a:r>
            <a:r>
              <a:rPr lang="it-IT" sz="1600" dirty="0">
                <a:latin typeface="Helvetica" panose="020B0504020202030204" pitchFamily="34" charset="0"/>
              </a:rPr>
              <a:t>” verrà mostrata la seguente maschera di conferma </a:t>
            </a:r>
          </a:p>
        </p:txBody>
      </p:sp>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2815" y="4811072"/>
            <a:ext cx="2983734" cy="118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683568" y="6126688"/>
            <a:ext cx="8136904"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it-IT" dirty="0">
                <a:latin typeface="Agency FB" panose="020B0503020202020204" pitchFamily="34" charset="0"/>
              </a:rPr>
              <a:t>Premendo “OK” tutte le notizie di reato saranno fisicamente eliminate dal Sistema, premendo “Annulla” l’operazione sarà annullata. </a:t>
            </a:r>
          </a:p>
        </p:txBody>
      </p:sp>
      <p:sp>
        <p:nvSpPr>
          <p:cNvPr id="9" name="Freccia a destra 8"/>
          <p:cNvSpPr/>
          <p:nvPr/>
        </p:nvSpPr>
        <p:spPr>
          <a:xfrm rot="21363234">
            <a:off x="3433853" y="5681194"/>
            <a:ext cx="3873344" cy="4233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asellaDiTesto 2"/>
          <p:cNvSpPr txBox="1"/>
          <p:nvPr/>
        </p:nvSpPr>
        <p:spPr>
          <a:xfrm>
            <a:off x="8244408" y="1844824"/>
            <a:ext cx="432048" cy="369332"/>
          </a:xfrm>
          <a:prstGeom prst="rect">
            <a:avLst/>
          </a:prstGeom>
          <a:noFill/>
        </p:spPr>
        <p:txBody>
          <a:bodyPr wrap="square" rtlCol="0">
            <a:spAutoFit/>
          </a:bodyPr>
          <a:lstStyle/>
          <a:p>
            <a:r>
              <a:rPr lang="it-IT" dirty="0"/>
              <a:t>20</a:t>
            </a:r>
          </a:p>
        </p:txBody>
      </p:sp>
    </p:spTree>
    <p:extLst>
      <p:ext uri="{BB962C8B-B14F-4D97-AF65-F5344CB8AC3E}">
        <p14:creationId xmlns:p14="http://schemas.microsoft.com/office/powerpoint/2010/main" val="20409853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450">
                                          <p:stCondLst>
                                            <p:cond delay="0"/>
                                          </p:stCondLst>
                                        </p:cTn>
                                        <p:tgtEl>
                                          <p:spTgt spid="9"/>
                                        </p:tgtEl>
                                      </p:cBhvr>
                                    </p:animEffect>
                                    <p:anim calcmode="lin" valueType="num">
                                      <p:cBhvr>
                                        <p:cTn id="8" dur="45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9"/>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9"/>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9"/>
                                        </p:tgtEl>
                                        <p:attrNameLst>
                                          <p:attrName>ppt_y</p:attrName>
                                        </p:attrNameLst>
                                      </p:cBhvr>
                                      <p:tavLst>
                                        <p:tav tm="0" fmla="#ppt_y-sin(pi*$)/81">
                                          <p:val>
                                            <p:fltVal val="0"/>
                                          </p:val>
                                        </p:tav>
                                        <p:tav tm="100000">
                                          <p:val>
                                            <p:fltVal val="1"/>
                                          </p:val>
                                        </p:tav>
                                      </p:tavLst>
                                    </p:anim>
                                    <p:animScale>
                                      <p:cBhvr>
                                        <p:cTn id="13" dur="65">
                                          <p:stCondLst>
                                            <p:cond delay="1625"/>
                                          </p:stCondLst>
                                        </p:cTn>
                                        <p:tgtEl>
                                          <p:spTgt spid="9"/>
                                        </p:tgtEl>
                                      </p:cBhvr>
                                      <p:to x="100000" y="60000"/>
                                    </p:animScale>
                                    <p:animScale>
                                      <p:cBhvr>
                                        <p:cTn id="14" dur="415" decel="50000">
                                          <p:stCondLst>
                                            <p:cond delay="1690"/>
                                          </p:stCondLst>
                                        </p:cTn>
                                        <p:tgtEl>
                                          <p:spTgt spid="9"/>
                                        </p:tgtEl>
                                      </p:cBhvr>
                                      <p:to x="100000" y="100000"/>
                                    </p:animScale>
                                    <p:animScale>
                                      <p:cBhvr>
                                        <p:cTn id="15" dur="65">
                                          <p:stCondLst>
                                            <p:cond delay="3280"/>
                                          </p:stCondLst>
                                        </p:cTn>
                                        <p:tgtEl>
                                          <p:spTgt spid="9"/>
                                        </p:tgtEl>
                                      </p:cBhvr>
                                      <p:to x="100000" y="80000"/>
                                    </p:animScale>
                                    <p:animScale>
                                      <p:cBhvr>
                                        <p:cTn id="16" dur="415" decel="50000">
                                          <p:stCondLst>
                                            <p:cond delay="3345"/>
                                          </p:stCondLst>
                                        </p:cTn>
                                        <p:tgtEl>
                                          <p:spTgt spid="9"/>
                                        </p:tgtEl>
                                      </p:cBhvr>
                                      <p:to x="100000" y="100000"/>
                                    </p:animScale>
                                    <p:animScale>
                                      <p:cBhvr>
                                        <p:cTn id="17" dur="65">
                                          <p:stCondLst>
                                            <p:cond delay="4105"/>
                                          </p:stCondLst>
                                        </p:cTn>
                                        <p:tgtEl>
                                          <p:spTgt spid="9"/>
                                        </p:tgtEl>
                                      </p:cBhvr>
                                      <p:to x="100000" y="90000"/>
                                    </p:animScale>
                                    <p:animScale>
                                      <p:cBhvr>
                                        <p:cTn id="18" dur="415" decel="50000">
                                          <p:stCondLst>
                                            <p:cond delay="4170"/>
                                          </p:stCondLst>
                                        </p:cTn>
                                        <p:tgtEl>
                                          <p:spTgt spid="9"/>
                                        </p:tgtEl>
                                      </p:cBhvr>
                                      <p:to x="100000" y="100000"/>
                                    </p:animScale>
                                    <p:animScale>
                                      <p:cBhvr>
                                        <p:cTn id="19" dur="65">
                                          <p:stCondLst>
                                            <p:cond delay="4520"/>
                                          </p:stCondLst>
                                        </p:cTn>
                                        <p:tgtEl>
                                          <p:spTgt spid="9"/>
                                        </p:tgtEl>
                                      </p:cBhvr>
                                      <p:to x="100000" y="95000"/>
                                    </p:animScale>
                                    <p:animScale>
                                      <p:cBhvr>
                                        <p:cTn id="20" dur="415" decel="50000">
                                          <p:stCondLst>
                                            <p:cond delay="4585"/>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16632"/>
            <a:ext cx="8077200" cy="64807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sz="2000" b="1" dirty="0">
                <a:solidFill>
                  <a:srgbClr val="FF0000"/>
                </a:solidFill>
                <a:latin typeface="Helvetica" panose="020B0504020202030204" pitchFamily="34" charset="0"/>
              </a:rPr>
              <a:t>Portale </a:t>
            </a:r>
            <a:r>
              <a:rPr lang="it-IT" sz="2000" b="1" dirty="0" err="1">
                <a:solidFill>
                  <a:srgbClr val="FF0000"/>
                </a:solidFill>
                <a:latin typeface="Helvetica" panose="020B0504020202030204" pitchFamily="34" charset="0"/>
              </a:rPr>
              <a:t>NdR</a:t>
            </a:r>
            <a:r>
              <a:rPr lang="it-IT" sz="2000" b="1" dirty="0">
                <a:solidFill>
                  <a:srgbClr val="FF0000"/>
                </a:solidFill>
                <a:latin typeface="Helvetica" panose="020B0504020202030204" pitchFamily="34" charset="0"/>
              </a:rPr>
              <a:t> Quadri dell’Annotazione Preliminare </a:t>
            </a:r>
            <a:r>
              <a:rPr lang="it-IT" sz="2000" dirty="0">
                <a:latin typeface="Helvetica" panose="020B0504020202030204" pitchFamily="34" charset="0"/>
              </a:rPr>
              <a:t/>
            </a:r>
            <a:br>
              <a:rPr lang="it-IT" sz="2000" dirty="0">
                <a:latin typeface="Helvetica" panose="020B0504020202030204" pitchFamily="34" charset="0"/>
              </a:rPr>
            </a:br>
            <a:r>
              <a:rPr lang="it-IT" sz="1600" dirty="0">
                <a:latin typeface="Helvetica" panose="020B0504020202030204" pitchFamily="34" charset="0"/>
              </a:rPr>
              <a:t>Di seguito sono elencati i quadri da cui si possono gestire le informazioni relative all’annotazione preliminare. </a:t>
            </a:r>
          </a:p>
        </p:txBody>
      </p:sp>
      <p:sp>
        <p:nvSpPr>
          <p:cNvPr id="3" name="Segnaposto testo 2"/>
          <p:cNvSpPr>
            <a:spLocks noGrp="1"/>
          </p:cNvSpPr>
          <p:nvPr>
            <p:ph type="body" idx="1"/>
          </p:nvPr>
        </p:nvSpPr>
        <p:spPr>
          <a:xfrm>
            <a:off x="899591" y="836711"/>
            <a:ext cx="7608194" cy="1224137"/>
          </a:xfrm>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r>
              <a:rPr lang="it-IT" sz="3300" i="1" dirty="0">
                <a:solidFill>
                  <a:srgbClr val="FF0000"/>
                </a:solidFill>
                <a:latin typeface="Helvetica" panose="020B0504020202030204" pitchFamily="34" charset="0"/>
              </a:rPr>
              <a:t>Quadro notizia di reato </a:t>
            </a:r>
          </a:p>
          <a:p>
            <a:r>
              <a:rPr lang="it-IT" b="0" dirty="0">
                <a:latin typeface="Helvetica" panose="020B0504020202030204" pitchFamily="34" charset="0"/>
              </a:rPr>
              <a:t>La parte superiore (Testata) del quadro Notizia di Reato presenta le seguenti informazioni: </a:t>
            </a:r>
          </a:p>
          <a:p>
            <a:r>
              <a:rPr lang="it-IT" dirty="0">
                <a:latin typeface="Helvetica" panose="020B0504020202030204" pitchFamily="34" charset="0"/>
              </a:rPr>
              <a:t>Annotazione di Reato</a:t>
            </a:r>
            <a:r>
              <a:rPr lang="it-IT" b="0" dirty="0">
                <a:latin typeface="Helvetica" panose="020B0504020202030204" pitchFamily="34" charset="0"/>
              </a:rPr>
              <a:t>: è il Numero annotazione, </a:t>
            </a:r>
          </a:p>
          <a:p>
            <a:r>
              <a:rPr lang="it-IT" dirty="0">
                <a:latin typeface="Helvetica" panose="020B0504020202030204" pitchFamily="34" charset="0"/>
              </a:rPr>
              <a:t>Data iscrizione Annotazione</a:t>
            </a:r>
            <a:r>
              <a:rPr lang="it-IT" b="0" dirty="0">
                <a:latin typeface="Helvetica" panose="020B0504020202030204" pitchFamily="34" charset="0"/>
              </a:rPr>
              <a:t>: è la data di iscrizione dell’annotazione nel portale </a:t>
            </a:r>
            <a:r>
              <a:rPr lang="it-IT" b="0" dirty="0" err="1">
                <a:latin typeface="Helvetica" panose="020B0504020202030204" pitchFamily="34" charset="0"/>
              </a:rPr>
              <a:t>NdR</a:t>
            </a:r>
            <a:r>
              <a:rPr lang="it-IT" b="0" dirty="0">
                <a:latin typeface="Helvetica" panose="020B0504020202030204" pitchFamily="34" charset="0"/>
              </a:rPr>
              <a:t>. </a:t>
            </a:r>
          </a:p>
          <a:p>
            <a:r>
              <a:rPr lang="it-IT" b="0" dirty="0">
                <a:latin typeface="Helvetica" panose="020B0504020202030204" pitchFamily="34" charset="0"/>
              </a:rPr>
              <a:t>I campi data modificabili dall’utente sono editabili direttamente oppure valorizzabili mediante il pop-up che si apre selezionando l’icona del calendario posta in prossimità di tali campi. Il Quadro Notizia di Reato non presenza differenze tra Registri (Noti, Ignoti e FNCR). </a:t>
            </a:r>
            <a:endParaRPr lang="it-IT" dirty="0">
              <a:latin typeface="Helvetica" panose="020B0504020202030204" pitchFamily="34"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0848"/>
            <a:ext cx="7896225" cy="401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755576" y="6093296"/>
            <a:ext cx="8047728" cy="584775"/>
          </a:xfrm>
          <a:prstGeom prst="rect">
            <a:avLst/>
          </a:prstGeom>
        </p:spPr>
        <p:txBody>
          <a:bodyPr wrap="square">
            <a:spAutoFit/>
          </a:bodyPr>
          <a:lstStyle/>
          <a:p>
            <a:r>
              <a:rPr lang="it-IT" sz="1600" dirty="0">
                <a:latin typeface="Helvetica" panose="020B0504020202030204" pitchFamily="34" charset="0"/>
              </a:rPr>
              <a:t>In questo quadro, </a:t>
            </a:r>
            <a:r>
              <a:rPr lang="it-IT" sz="1600" dirty="0" err="1">
                <a:latin typeface="Helvetica" panose="020B0504020202030204" pitchFamily="34" charset="0"/>
              </a:rPr>
              <a:t>tab</a:t>
            </a:r>
            <a:r>
              <a:rPr lang="it-IT" sz="1600" dirty="0">
                <a:latin typeface="Helvetica" panose="020B0504020202030204" pitchFamily="34" charset="0"/>
              </a:rPr>
              <a:t> NOTIZIA DI REATO e </a:t>
            </a:r>
            <a:r>
              <a:rPr lang="it-IT" sz="1600" dirty="0" err="1">
                <a:latin typeface="Helvetica" panose="020B0504020202030204" pitchFamily="34" charset="0"/>
              </a:rPr>
              <a:t>tab</a:t>
            </a:r>
            <a:r>
              <a:rPr lang="it-IT" sz="1600" dirty="0">
                <a:latin typeface="Helvetica" panose="020B0504020202030204" pitchFamily="34" charset="0"/>
              </a:rPr>
              <a:t> ATTI ALLEGATI, sarà possibile allegare o visualizzare gli eventuali atti allegati alla Notizia di Reato inviata. </a:t>
            </a:r>
          </a:p>
        </p:txBody>
      </p:sp>
      <p:sp>
        <p:nvSpPr>
          <p:cNvPr id="4" name="CasellaDiTesto 3"/>
          <p:cNvSpPr txBox="1"/>
          <p:nvPr/>
        </p:nvSpPr>
        <p:spPr>
          <a:xfrm>
            <a:off x="8028383" y="5589240"/>
            <a:ext cx="479401" cy="369332"/>
          </a:xfrm>
          <a:prstGeom prst="rect">
            <a:avLst/>
          </a:prstGeom>
          <a:noFill/>
        </p:spPr>
        <p:txBody>
          <a:bodyPr wrap="square" rtlCol="0">
            <a:spAutoFit/>
          </a:bodyPr>
          <a:lstStyle/>
          <a:p>
            <a:r>
              <a:rPr lang="it-IT" dirty="0"/>
              <a:t>21</a:t>
            </a:r>
          </a:p>
        </p:txBody>
      </p:sp>
      <p:sp>
        <p:nvSpPr>
          <p:cNvPr id="9" name="Rettangolo 8"/>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0005540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16632"/>
            <a:ext cx="4274288" cy="287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4427984" y="116632"/>
            <a:ext cx="4572000"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it-IT" sz="1600" dirty="0">
                <a:latin typeface="Helvetica" panose="020B0504020202030204" pitchFamily="34" charset="0"/>
              </a:rPr>
              <a:t>Al termine dell’operazione di caricamento del file, se tutti i controlli sulla dimensione e sulla qualità del file sono positivi, viene visualizzata la seguente maschera</a:t>
            </a:r>
            <a:r>
              <a:rPr lang="it-IT" sz="1600" b="1" dirty="0">
                <a:latin typeface="Helvetica" panose="020B0504020202030204" pitchFamily="34" charset="0"/>
              </a:rPr>
              <a:t>: </a:t>
            </a:r>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6" y="2492896"/>
            <a:ext cx="6906173" cy="435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6935050" y="1530159"/>
            <a:ext cx="2134362" cy="28931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400" b="1" dirty="0">
                <a:latin typeface="Helvetica" panose="020B0504020202030204" pitchFamily="34" charset="0"/>
              </a:rPr>
              <a:t>La maschera che contiene le informazioni principali della notizia di reato si arricchisce a questo punto con la nuova informazione del documento allegato. L’icona a lato indica che il documento allegato è conforme agli standard di qualità. </a:t>
            </a:r>
          </a:p>
        </p:txBody>
      </p:sp>
      <p:cxnSp>
        <p:nvCxnSpPr>
          <p:cNvPr id="10" name="Connettore 2 9"/>
          <p:cNvCxnSpPr/>
          <p:nvPr/>
        </p:nvCxnSpPr>
        <p:spPr>
          <a:xfrm flipH="1">
            <a:off x="5148064" y="4533081"/>
            <a:ext cx="2016224" cy="14401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Connettore 2 11"/>
          <p:cNvCxnSpPr/>
          <p:nvPr/>
        </p:nvCxnSpPr>
        <p:spPr>
          <a:xfrm flipH="1" flipV="1">
            <a:off x="3635896" y="1340768"/>
            <a:ext cx="2448272" cy="10824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CasellaDiTesto 1"/>
          <p:cNvSpPr txBox="1"/>
          <p:nvPr/>
        </p:nvSpPr>
        <p:spPr>
          <a:xfrm>
            <a:off x="8244408" y="6021288"/>
            <a:ext cx="755576" cy="369332"/>
          </a:xfrm>
          <a:prstGeom prst="rect">
            <a:avLst/>
          </a:prstGeom>
          <a:noFill/>
        </p:spPr>
        <p:txBody>
          <a:bodyPr wrap="square" rtlCol="0">
            <a:spAutoFit/>
          </a:bodyPr>
          <a:lstStyle/>
          <a:p>
            <a:r>
              <a:rPr lang="it-IT" dirty="0"/>
              <a:t>22</a:t>
            </a:r>
          </a:p>
        </p:txBody>
      </p:sp>
    </p:spTree>
    <p:extLst>
      <p:ext uri="{BB962C8B-B14F-4D97-AF65-F5344CB8AC3E}">
        <p14:creationId xmlns:p14="http://schemas.microsoft.com/office/powerpoint/2010/main" val="37158945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indefinite" fill="hold" grpId="0" nodeType="clickEffect">
                                  <p:stCondLst>
                                    <p:cond delay="0"/>
                                  </p:stCondLst>
                                  <p:endCondLst>
                                    <p:cond evt="onNext" delay="0">
                                      <p:tgtEl>
                                        <p:sldTgt/>
                                      </p:tgtEl>
                                    </p:cond>
                                  </p:endCondLst>
                                  <p:childTnLst>
                                    <p:animEffect transition="out" filter="fade">
                                      <p:cBhvr>
                                        <p:cTn id="14" dur="1000" tmFilter="0, 0; .2, .5; .8, .5; 1, 0"/>
                                        <p:tgtEl>
                                          <p:spTgt spid="8"/>
                                        </p:tgtEl>
                                      </p:cBhvr>
                                    </p:animEffect>
                                    <p:animScale>
                                      <p:cBhvr>
                                        <p:cTn id="15"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2970"/>
            <a:ext cx="7776864" cy="1143000"/>
          </a:xfrm>
        </p:spPr>
        <p:style>
          <a:lnRef idx="1">
            <a:schemeClr val="accent2"/>
          </a:lnRef>
          <a:fillRef idx="2">
            <a:schemeClr val="accent2"/>
          </a:fillRef>
          <a:effectRef idx="1">
            <a:schemeClr val="accent2"/>
          </a:effectRef>
          <a:fontRef idx="minor">
            <a:schemeClr val="dk1"/>
          </a:fontRef>
        </p:style>
        <p:txBody>
          <a:bodyPr>
            <a:noAutofit/>
          </a:bodyPr>
          <a:lstStyle/>
          <a:p>
            <a:r>
              <a:rPr lang="it-IT" sz="1800" i="1" dirty="0">
                <a:latin typeface="Helvetica" panose="020B0504020202030204" pitchFamily="34" charset="0"/>
              </a:rPr>
              <a:t>Se il documento allegato è firmato digitalmente, oltre a verificare la qualità del file, sono effettuati anche dei controlli sulla validità e sulla scadenza della firma digitale. Tali informazioni sono riportate sempre tramite icone provviste di </a:t>
            </a:r>
            <a:r>
              <a:rPr lang="it-IT" sz="1800" i="1" dirty="0" err="1">
                <a:latin typeface="Helvetica" panose="020B0504020202030204" pitchFamily="34" charset="0"/>
              </a:rPr>
              <a:t>tooltip</a:t>
            </a:r>
            <a:r>
              <a:rPr lang="it-IT" sz="1800" i="1" dirty="0">
                <a:latin typeface="Helvetica" panose="020B0504020202030204" pitchFamily="34" charset="0"/>
              </a:rPr>
              <a:t> esplicativi. </a:t>
            </a:r>
          </a:p>
        </p:txBody>
      </p:sp>
      <p:pic>
        <p:nvPicPr>
          <p:cNvPr id="1741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432048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293096"/>
            <a:ext cx="372427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683568" y="5589240"/>
            <a:ext cx="82089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b="1" i="1" dirty="0">
                <a:latin typeface="Helvetica" panose="020B0504020202030204" pitchFamily="34" charset="0"/>
              </a:rPr>
              <a:t>Cliccando sull’immagine sarà possibile effettuare il download del file. Prima di effettuare il download viene visualizzata una </a:t>
            </a:r>
            <a:r>
              <a:rPr lang="it-IT" b="1" i="1" dirty="0" err="1">
                <a:latin typeface="Helvetica" panose="020B0504020202030204" pitchFamily="34" charset="0"/>
              </a:rPr>
              <a:t>preview</a:t>
            </a:r>
            <a:r>
              <a:rPr lang="it-IT" b="1" i="1" dirty="0">
                <a:latin typeface="Helvetica" panose="020B0504020202030204" pitchFamily="34" charset="0"/>
              </a:rPr>
              <a:t> del file </a:t>
            </a:r>
          </a:p>
        </p:txBody>
      </p:sp>
      <p:cxnSp>
        <p:nvCxnSpPr>
          <p:cNvPr id="9" name="Connettore 2 8"/>
          <p:cNvCxnSpPr/>
          <p:nvPr/>
        </p:nvCxnSpPr>
        <p:spPr>
          <a:xfrm flipH="1">
            <a:off x="4572000" y="1556792"/>
            <a:ext cx="1368152" cy="194421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flipV="1">
            <a:off x="4427984" y="5025163"/>
            <a:ext cx="2304256"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8" name="Picture 2" descr="C:\Users\Tommaso.Petragallo\Downloads\Logo_Repubblica_italian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0797" y="130544"/>
            <a:ext cx="704824"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544392" y="4369535"/>
            <a:ext cx="792088" cy="369332"/>
          </a:xfrm>
          <a:prstGeom prst="rect">
            <a:avLst/>
          </a:prstGeom>
          <a:noFill/>
        </p:spPr>
        <p:txBody>
          <a:bodyPr wrap="square" rtlCol="0">
            <a:spAutoFit/>
          </a:bodyPr>
          <a:lstStyle/>
          <a:p>
            <a:r>
              <a:rPr lang="it-IT" dirty="0"/>
              <a:t>23</a:t>
            </a:r>
          </a:p>
        </p:txBody>
      </p:sp>
      <p:sp>
        <p:nvSpPr>
          <p:cNvPr id="13" name="Rettangolo 12"/>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32677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afterEffect">
                                  <p:stCondLst>
                                    <p:cond delay="0"/>
                                  </p:stCondLst>
                                  <p:childTnLst>
                                    <p:animRot by="120000">
                                      <p:cBhvr>
                                        <p:cTn id="6" dur="500" fill="hold">
                                          <p:stCondLst>
                                            <p:cond delay="0"/>
                                          </p:stCondLst>
                                        </p:cTn>
                                        <p:tgtEl>
                                          <p:spTgt spid="9"/>
                                        </p:tgtEl>
                                        <p:attrNameLst>
                                          <p:attrName>r</p:attrName>
                                        </p:attrNameLst>
                                      </p:cBhvr>
                                    </p:animRot>
                                    <p:animRot by="-240000">
                                      <p:cBhvr>
                                        <p:cTn id="7" dur="1000" fill="hold">
                                          <p:stCondLst>
                                            <p:cond delay="1000"/>
                                          </p:stCondLst>
                                        </p:cTn>
                                        <p:tgtEl>
                                          <p:spTgt spid="9"/>
                                        </p:tgtEl>
                                        <p:attrNameLst>
                                          <p:attrName>r</p:attrName>
                                        </p:attrNameLst>
                                      </p:cBhvr>
                                    </p:animRot>
                                    <p:animRot by="240000">
                                      <p:cBhvr>
                                        <p:cTn id="8" dur="1000" fill="hold">
                                          <p:stCondLst>
                                            <p:cond delay="2000"/>
                                          </p:stCondLst>
                                        </p:cTn>
                                        <p:tgtEl>
                                          <p:spTgt spid="9"/>
                                        </p:tgtEl>
                                        <p:attrNameLst>
                                          <p:attrName>r</p:attrName>
                                        </p:attrNameLst>
                                      </p:cBhvr>
                                    </p:animRot>
                                    <p:animRot by="-240000">
                                      <p:cBhvr>
                                        <p:cTn id="9" dur="1000" fill="hold">
                                          <p:stCondLst>
                                            <p:cond delay="3000"/>
                                          </p:stCondLst>
                                        </p:cTn>
                                        <p:tgtEl>
                                          <p:spTgt spid="9"/>
                                        </p:tgtEl>
                                        <p:attrNameLst>
                                          <p:attrName>r</p:attrName>
                                        </p:attrNameLst>
                                      </p:cBhvr>
                                    </p:animRot>
                                    <p:animRot by="120000">
                                      <p:cBhvr>
                                        <p:cTn id="10" dur="1000" fill="hold">
                                          <p:stCondLst>
                                            <p:cond delay="4000"/>
                                          </p:stCondLst>
                                        </p:cTn>
                                        <p:tgtEl>
                                          <p:spTgt spid="9"/>
                                        </p:tgtEl>
                                        <p:attrNameLst>
                                          <p:attrName>r</p:attrName>
                                        </p:attrNameLst>
                                      </p:cBhvr>
                                    </p:animRot>
                                  </p:childTnLst>
                                </p:cTn>
                              </p:par>
                              <p:par>
                                <p:cTn id="11" presetID="32" presetClass="emph" presetSubtype="0" repeatCount="10000" fill="hold" nodeType="withEffect">
                                  <p:stCondLst>
                                    <p:cond delay="0"/>
                                  </p:stCondLst>
                                  <p:childTnLst>
                                    <p:animRot by="120000">
                                      <p:cBhvr>
                                        <p:cTn id="12" dur="500" fill="hold">
                                          <p:stCondLst>
                                            <p:cond delay="0"/>
                                          </p:stCondLst>
                                        </p:cTn>
                                        <p:tgtEl>
                                          <p:spTgt spid="11"/>
                                        </p:tgtEl>
                                        <p:attrNameLst>
                                          <p:attrName>r</p:attrName>
                                        </p:attrNameLst>
                                      </p:cBhvr>
                                    </p:animRot>
                                    <p:animRot by="-240000">
                                      <p:cBhvr>
                                        <p:cTn id="13" dur="1000" fill="hold">
                                          <p:stCondLst>
                                            <p:cond delay="1000"/>
                                          </p:stCondLst>
                                        </p:cTn>
                                        <p:tgtEl>
                                          <p:spTgt spid="11"/>
                                        </p:tgtEl>
                                        <p:attrNameLst>
                                          <p:attrName>r</p:attrName>
                                        </p:attrNameLst>
                                      </p:cBhvr>
                                    </p:animRot>
                                    <p:animRot by="240000">
                                      <p:cBhvr>
                                        <p:cTn id="14" dur="1000" fill="hold">
                                          <p:stCondLst>
                                            <p:cond delay="2000"/>
                                          </p:stCondLst>
                                        </p:cTn>
                                        <p:tgtEl>
                                          <p:spTgt spid="11"/>
                                        </p:tgtEl>
                                        <p:attrNameLst>
                                          <p:attrName>r</p:attrName>
                                        </p:attrNameLst>
                                      </p:cBhvr>
                                    </p:animRot>
                                    <p:animRot by="-240000">
                                      <p:cBhvr>
                                        <p:cTn id="15" dur="1000" fill="hold">
                                          <p:stCondLst>
                                            <p:cond delay="3000"/>
                                          </p:stCondLst>
                                        </p:cTn>
                                        <p:tgtEl>
                                          <p:spTgt spid="11"/>
                                        </p:tgtEl>
                                        <p:attrNameLst>
                                          <p:attrName>r</p:attrName>
                                        </p:attrNameLst>
                                      </p:cBhvr>
                                    </p:animRot>
                                    <p:animRot by="120000">
                                      <p:cBhvr>
                                        <p:cTn id="16" dur="1000" fill="hold">
                                          <p:stCondLst>
                                            <p:cond delay="40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7214" y="1174808"/>
            <a:ext cx="7929242" cy="556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747214" y="36036"/>
            <a:ext cx="8289282" cy="1046440"/>
          </a:xfrm>
          <a:prstGeom prst="rect">
            <a:avLst/>
          </a:prstGeom>
        </p:spPr>
        <p:txBody>
          <a:bodyPr wrap="square">
            <a:spAutoFit/>
          </a:bodyPr>
          <a:lstStyle/>
          <a:p>
            <a:r>
              <a:rPr lang="it-IT" sz="2600" b="1" dirty="0">
                <a:solidFill>
                  <a:srgbClr val="FF0000"/>
                </a:solidFill>
                <a:latin typeface="Helvetica" panose="020B0504020202030204" pitchFamily="34" charset="0"/>
              </a:rPr>
              <a:t>Quadro notizia di reato – Gestione allegati multipli </a:t>
            </a:r>
          </a:p>
          <a:p>
            <a:r>
              <a:rPr lang="it-IT" dirty="0">
                <a:latin typeface="Helvetica" panose="020B0504020202030204" pitchFamily="34" charset="0"/>
              </a:rPr>
              <a:t>Cliccando sull’etichetta “</a:t>
            </a:r>
            <a:r>
              <a:rPr lang="it-IT" b="1" i="1" u="sng" dirty="0">
                <a:effectLst>
                  <a:outerShdw blurRad="38100" dist="38100" dir="2700000" algn="tl">
                    <a:srgbClr val="000000">
                      <a:alpha val="43137"/>
                    </a:srgbClr>
                  </a:outerShdw>
                </a:effectLst>
                <a:latin typeface="Helvetica" panose="020B0504020202030204" pitchFamily="34" charset="0"/>
              </a:rPr>
              <a:t>ATTI ALLEGATI</a:t>
            </a:r>
            <a:r>
              <a:rPr lang="it-IT" dirty="0">
                <a:latin typeface="Helvetica" panose="020B0504020202030204" pitchFamily="34" charset="0"/>
              </a:rPr>
              <a:t>” sarà possibile aggiungere altri allegati, oltre al documento principale, alla notizia di reato. </a:t>
            </a:r>
          </a:p>
        </p:txBody>
      </p:sp>
      <p:sp>
        <p:nvSpPr>
          <p:cNvPr id="8" name="CasellaDiTesto 7"/>
          <p:cNvSpPr txBox="1"/>
          <p:nvPr/>
        </p:nvSpPr>
        <p:spPr>
          <a:xfrm>
            <a:off x="7668344" y="5229200"/>
            <a:ext cx="720080" cy="369332"/>
          </a:xfrm>
          <a:prstGeom prst="rect">
            <a:avLst/>
          </a:prstGeom>
          <a:noFill/>
        </p:spPr>
        <p:txBody>
          <a:bodyPr wrap="square" rtlCol="0">
            <a:spAutoFit/>
          </a:bodyPr>
          <a:lstStyle/>
          <a:p>
            <a:r>
              <a:rPr lang="it-IT" dirty="0"/>
              <a:t>24</a:t>
            </a:r>
          </a:p>
        </p:txBody>
      </p:sp>
      <p:sp>
        <p:nvSpPr>
          <p:cNvPr id="6" name="Rettangolo 5"/>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176082"/>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0719" y="3140968"/>
            <a:ext cx="2267743" cy="3600400"/>
          </a:xfrm>
          <a:ln>
            <a:solidFill>
              <a:schemeClr val="tx1"/>
            </a:solidFill>
          </a:ln>
        </p:spPr>
        <p:txBody>
          <a:bodyPr>
            <a:noAutofit/>
          </a:bodyPr>
          <a:lstStyle/>
          <a:p>
            <a:pPr algn="ctr"/>
            <a:r>
              <a:rPr lang="it-IT" sz="1600" b="1" i="1" dirty="0">
                <a:latin typeface="Helvetica" panose="020B0504020202030204" pitchFamily="34" charset="0"/>
              </a:rPr>
              <a:t>Tutti gli allegati associati all’annotazione preliminare saranno visualizzati in anteprima prima dell’invio alla procura. Per ognuno di essi saranno riportate le informazioni relative alla qualità del documento e, se presente della firma digitale </a:t>
            </a:r>
          </a:p>
        </p:txBody>
      </p:sp>
      <p:pic>
        <p:nvPicPr>
          <p:cNvPr id="1843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3131840" y="3140969"/>
            <a:ext cx="5832648" cy="368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36124" y="260648"/>
            <a:ext cx="792219" cy="89030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03528"/>
            <a:ext cx="58769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932233" y="2276872"/>
            <a:ext cx="744223" cy="369332"/>
          </a:xfrm>
          <a:prstGeom prst="rect">
            <a:avLst/>
          </a:prstGeom>
          <a:noFill/>
        </p:spPr>
        <p:txBody>
          <a:bodyPr wrap="square" rtlCol="0">
            <a:spAutoFit/>
          </a:bodyPr>
          <a:lstStyle/>
          <a:p>
            <a:r>
              <a:rPr lang="it-IT" dirty="0"/>
              <a:t>25</a:t>
            </a:r>
          </a:p>
        </p:txBody>
      </p:sp>
      <p:sp>
        <p:nvSpPr>
          <p:cNvPr id="8" name="Rettangolo 7"/>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90447498"/>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836712"/>
            <a:ext cx="8316415"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39552" y="29629"/>
            <a:ext cx="7920880" cy="830997"/>
          </a:xfrm>
          <a:prstGeom prst="rect">
            <a:avLst/>
          </a:prstGeom>
          <a:noFill/>
        </p:spPr>
        <p:txBody>
          <a:bodyPr wrap="square" rtlCol="0">
            <a:spAutoFit/>
          </a:bodyPr>
          <a:lstStyle/>
          <a:p>
            <a:r>
              <a:rPr lang="it-IT" sz="2400" b="1" i="1" u="sng" dirty="0">
                <a:solidFill>
                  <a:srgbClr val="FF0000"/>
                </a:solidFill>
                <a:effectLst>
                  <a:outerShdw blurRad="38100" dist="38100" dir="2700000" algn="tl">
                    <a:srgbClr val="000000">
                      <a:alpha val="43137"/>
                    </a:srgbClr>
                  </a:outerShdw>
                </a:effectLst>
                <a:latin typeface="Helvetica" panose="020B0504020202030204" pitchFamily="34" charset="0"/>
              </a:rPr>
              <a:t>Visualizzazione Allegati Prima dell’ INVIO presso la Procura della Repubblica</a:t>
            </a:r>
          </a:p>
        </p:txBody>
      </p:sp>
      <p:sp>
        <p:nvSpPr>
          <p:cNvPr id="3" name="CasellaDiTesto 2"/>
          <p:cNvSpPr txBox="1"/>
          <p:nvPr/>
        </p:nvSpPr>
        <p:spPr>
          <a:xfrm>
            <a:off x="8226151" y="5515848"/>
            <a:ext cx="720080" cy="369332"/>
          </a:xfrm>
          <a:prstGeom prst="rect">
            <a:avLst/>
          </a:prstGeom>
          <a:noFill/>
        </p:spPr>
        <p:txBody>
          <a:bodyPr wrap="square" rtlCol="0">
            <a:spAutoFit/>
          </a:bodyPr>
          <a:lstStyle/>
          <a:p>
            <a:r>
              <a:rPr lang="it-IT" dirty="0"/>
              <a:t>26</a:t>
            </a:r>
          </a:p>
        </p:txBody>
      </p:sp>
      <p:pic>
        <p:nvPicPr>
          <p:cNvPr id="6"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54012" y="47142"/>
            <a:ext cx="792219" cy="890304"/>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469404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41601" y="5796"/>
            <a:ext cx="8731005" cy="476834"/>
          </a:xfrm>
        </p:spPr>
        <p:txBody>
          <a:bodyPr>
            <a:noAutofit/>
          </a:bodyPr>
          <a:lstStyle/>
          <a:p>
            <a:r>
              <a:rPr lang="it-IT" sz="2000" b="1" i="1" u="sng" dirty="0">
                <a:solidFill>
                  <a:srgbClr val="FF0000"/>
                </a:solidFill>
                <a:effectLst>
                  <a:outerShdw blurRad="38100" dist="38100" dir="2700000" algn="tl">
                    <a:srgbClr val="000000">
                      <a:alpha val="43137"/>
                    </a:srgbClr>
                  </a:outerShdw>
                </a:effectLst>
                <a:latin typeface="Helvetica" panose="020B0504020202030204" pitchFamily="34" charset="0"/>
              </a:rPr>
              <a:t>     Effettuata la login viene visualizzata la Home page dell’applicativo </a:t>
            </a:r>
          </a:p>
        </p:txBody>
      </p:sp>
      <p:sp>
        <p:nvSpPr>
          <p:cNvPr id="4" name="Rettangolo 3"/>
          <p:cNvSpPr/>
          <p:nvPr/>
        </p:nvSpPr>
        <p:spPr>
          <a:xfrm>
            <a:off x="619382" y="5445223"/>
            <a:ext cx="7697034"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t-IT" sz="1400" b="1" dirty="0">
                <a:latin typeface="Helvetica" panose="020B0504020202030204" pitchFamily="34" charset="0"/>
              </a:rPr>
              <a:t>      - Sotto tale elenco possono essere presenti eventuali comunicazioni. </a:t>
            </a:r>
          </a:p>
          <a:p>
            <a:r>
              <a:rPr lang="it-IT" sz="1400" b="1" i="1" u="sng" dirty="0">
                <a:latin typeface="Helvetica" panose="020B0504020202030204" pitchFamily="34" charset="0"/>
              </a:rPr>
              <a:t>Nel menu a sinistra sono presenti voci in base alla classificazione delle </a:t>
            </a:r>
          </a:p>
          <a:p>
            <a:r>
              <a:rPr lang="it-IT" sz="1400" b="1" i="1" u="sng" dirty="0">
                <a:latin typeface="Helvetica" panose="020B0504020202030204" pitchFamily="34" charset="0"/>
              </a:rPr>
              <a:t>annotazioni preliminari. </a:t>
            </a:r>
          </a:p>
          <a:p>
            <a:r>
              <a:rPr lang="it-IT" sz="1400" b="1" dirty="0">
                <a:latin typeface="Helvetica" panose="020B0504020202030204" pitchFamily="34" charset="0"/>
              </a:rPr>
              <a:t>                                        Le tipologie disponibili sono: </a:t>
            </a:r>
          </a:p>
          <a:p>
            <a:r>
              <a:rPr lang="it-IT" sz="1400" b="1" dirty="0">
                <a:latin typeface="Helvetica" panose="020B0504020202030204" pitchFamily="34" charset="0"/>
              </a:rPr>
              <a:t> </a:t>
            </a:r>
            <a:r>
              <a:rPr lang="it-IT" sz="1400" b="1" dirty="0" err="1">
                <a:latin typeface="Helvetica" panose="020B0504020202030204" pitchFamily="34" charset="0"/>
              </a:rPr>
              <a:t>Ann</a:t>
            </a:r>
            <a:r>
              <a:rPr lang="it-IT" sz="1400" b="1" dirty="0">
                <a:latin typeface="Helvetica" panose="020B0504020202030204" pitchFamily="34" charset="0"/>
              </a:rPr>
              <a:t> Preliminare. </a:t>
            </a:r>
            <a:r>
              <a:rPr lang="it-IT" sz="1400" b="1" dirty="0" err="1">
                <a:latin typeface="Helvetica" panose="020B0504020202030204" pitchFamily="34" charset="0"/>
              </a:rPr>
              <a:t>Urg</a:t>
            </a:r>
            <a:r>
              <a:rPr lang="it-IT" sz="1400" b="1" dirty="0">
                <a:latin typeface="Helvetica" panose="020B0504020202030204" pitchFamily="34" charset="0"/>
              </a:rPr>
              <a:t>: per visualizzare/iscrivere Annotazioni preliminari urgenti </a:t>
            </a:r>
          </a:p>
          <a:p>
            <a:r>
              <a:rPr lang="it-IT" sz="1400" b="1" dirty="0">
                <a:latin typeface="Helvetica" panose="020B0504020202030204" pitchFamily="34" charset="0"/>
              </a:rPr>
              <a:t> </a:t>
            </a:r>
            <a:r>
              <a:rPr lang="it-IT" sz="1400" b="1" dirty="0" err="1">
                <a:latin typeface="Helvetica" panose="020B0504020202030204" pitchFamily="34" charset="0"/>
              </a:rPr>
              <a:t>Ann</a:t>
            </a:r>
            <a:r>
              <a:rPr lang="it-IT" sz="1400" b="1" dirty="0">
                <a:latin typeface="Helvetica" panose="020B0504020202030204" pitchFamily="34" charset="0"/>
              </a:rPr>
              <a:t> Preliminare. </a:t>
            </a:r>
            <a:r>
              <a:rPr lang="it-IT" sz="1400" b="1" dirty="0" err="1">
                <a:latin typeface="Helvetica" panose="020B0504020202030204" pitchFamily="34" charset="0"/>
              </a:rPr>
              <a:t>Ord</a:t>
            </a:r>
            <a:r>
              <a:rPr lang="it-IT" sz="1400" b="1" dirty="0">
                <a:latin typeface="Helvetica" panose="020B0504020202030204" pitchFamily="34" charset="0"/>
              </a:rPr>
              <a:t>: per visualizzare/iscrivere Annotazioni preliminari ordinarie </a:t>
            </a:r>
          </a:p>
        </p:txBody>
      </p:sp>
      <p:sp>
        <p:nvSpPr>
          <p:cNvPr id="5" name="Rettangolo 4"/>
          <p:cNvSpPr/>
          <p:nvPr/>
        </p:nvSpPr>
        <p:spPr>
          <a:xfrm>
            <a:off x="648046" y="4558660"/>
            <a:ext cx="749501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200" b="1" dirty="0">
                <a:solidFill>
                  <a:schemeClr val="tx2"/>
                </a:solidFill>
                <a:latin typeface="Helvetica" panose="020B0504020202030204" pitchFamily="34" charset="0"/>
              </a:rPr>
              <a:t>- Nella parte SUPERIORE  è riportata la versione attualmente in uso, </a:t>
            </a:r>
          </a:p>
          <a:p>
            <a:r>
              <a:rPr lang="it-IT" sz="1200" b="1" dirty="0">
                <a:solidFill>
                  <a:schemeClr val="tx2"/>
                </a:solidFill>
                <a:latin typeface="Helvetica" panose="020B0504020202030204" pitchFamily="34" charset="0"/>
              </a:rPr>
              <a:t>- Nella parte IINFERIORE A DESTRA LE INFORMAZIONI RELATIVE ALL’IOPERATORE CONNESSO.</a:t>
            </a:r>
          </a:p>
          <a:p>
            <a:r>
              <a:rPr lang="it-IT" sz="1200" b="1" dirty="0">
                <a:solidFill>
                  <a:schemeClr val="tx2"/>
                </a:solidFill>
                <a:latin typeface="Helvetica" panose="020B0504020202030204" pitchFamily="34" charset="0"/>
              </a:rPr>
              <a:t>- Nella parte CENTRALE  sono visualizzate tutte le annotazioni preliminari ancora in bozza CON EVIDENZA DI QUELLE SCADUTE. </a:t>
            </a:r>
          </a:p>
        </p:txBody>
      </p:sp>
      <p:sp>
        <p:nvSpPr>
          <p:cNvPr id="2" name="Freccia in giù 1"/>
          <p:cNvSpPr/>
          <p:nvPr/>
        </p:nvSpPr>
        <p:spPr>
          <a:xfrm rot="7239204">
            <a:off x="7527207" y="2938121"/>
            <a:ext cx="888931" cy="1800200"/>
          </a:xfrm>
          <a:prstGeom prst="downArrow">
            <a:avLst/>
          </a:prstGeom>
          <a:ln>
            <a:solidFill>
              <a:srgbClr val="002060"/>
            </a:solidFill>
          </a:ln>
          <a:effectLst>
            <a:glow rad="228600">
              <a:schemeClr val="accent3">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47" y="482630"/>
            <a:ext cx="6552728" cy="40390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asellaDiTesto 7"/>
          <p:cNvSpPr txBox="1"/>
          <p:nvPr/>
        </p:nvSpPr>
        <p:spPr>
          <a:xfrm>
            <a:off x="6732240" y="1183540"/>
            <a:ext cx="360040" cy="707886"/>
          </a:xfrm>
          <a:prstGeom prst="rect">
            <a:avLst/>
          </a:prstGeom>
          <a:noFill/>
        </p:spPr>
        <p:txBody>
          <a:bodyPr wrap="square" rtlCol="0">
            <a:spAutoFit/>
          </a:bodyPr>
          <a:lstStyle/>
          <a:p>
            <a:r>
              <a:rPr lang="it-IT" sz="4000" b="1" dirty="0">
                <a:latin typeface="Aharoni" panose="02010803020104030203" pitchFamily="2" charset="-79"/>
                <a:cs typeface="Aharoni" panose="02010803020104030203" pitchFamily="2" charset="-79"/>
              </a:rPr>
              <a:t>1</a:t>
            </a:r>
          </a:p>
        </p:txBody>
      </p:sp>
      <p:sp>
        <p:nvSpPr>
          <p:cNvPr id="6" name="Ovale 5"/>
          <p:cNvSpPr/>
          <p:nvPr/>
        </p:nvSpPr>
        <p:spPr>
          <a:xfrm>
            <a:off x="351647" y="86352"/>
            <a:ext cx="180020" cy="2160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Rettangolo 10"/>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402231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025904" y="5733256"/>
            <a:ext cx="720080" cy="369332"/>
          </a:xfrm>
          <a:prstGeom prst="rect">
            <a:avLst/>
          </a:prstGeom>
          <a:noFill/>
        </p:spPr>
        <p:txBody>
          <a:bodyPr wrap="square" rtlCol="0">
            <a:spAutoFit/>
          </a:bodyPr>
          <a:lstStyle/>
          <a:p>
            <a:r>
              <a:rPr lang="it-IT" dirty="0"/>
              <a:t>27</a:t>
            </a:r>
          </a:p>
        </p:txBody>
      </p:sp>
      <p:sp>
        <p:nvSpPr>
          <p:cNvPr id="9" name="Freccia a destra rientrata 8"/>
          <p:cNvSpPr/>
          <p:nvPr/>
        </p:nvSpPr>
        <p:spPr>
          <a:xfrm rot="17463654">
            <a:off x="-41592" y="4470914"/>
            <a:ext cx="3081135" cy="561059"/>
          </a:xfrm>
          <a:prstGeom prst="notched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it-IT"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4322" y="116632"/>
            <a:ext cx="865496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ccia in giù 1"/>
          <p:cNvSpPr/>
          <p:nvPr/>
        </p:nvSpPr>
        <p:spPr>
          <a:xfrm rot="11644484">
            <a:off x="1351175" y="3251034"/>
            <a:ext cx="709159" cy="3209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7884368" y="6165304"/>
            <a:ext cx="432048" cy="369332"/>
          </a:xfrm>
          <a:prstGeom prst="rect">
            <a:avLst/>
          </a:prstGeom>
          <a:noFill/>
        </p:spPr>
        <p:txBody>
          <a:bodyPr wrap="square" rtlCol="0">
            <a:spAutoFit/>
          </a:bodyPr>
          <a:lstStyle/>
          <a:p>
            <a:r>
              <a:rPr lang="it-IT" dirty="0"/>
              <a:t>27</a:t>
            </a:r>
          </a:p>
        </p:txBody>
      </p:sp>
    </p:spTree>
    <p:extLst>
      <p:ext uri="{BB962C8B-B14F-4D97-AF65-F5344CB8AC3E}">
        <p14:creationId xmlns:p14="http://schemas.microsoft.com/office/powerpoint/2010/main" val="39494762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16632"/>
            <a:ext cx="8181975"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in giù 1"/>
          <p:cNvSpPr/>
          <p:nvPr/>
        </p:nvSpPr>
        <p:spPr>
          <a:xfrm rot="8225662">
            <a:off x="4141049" y="3337693"/>
            <a:ext cx="810413" cy="328326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3" name="CasellaDiTesto 2"/>
          <p:cNvSpPr txBox="1"/>
          <p:nvPr/>
        </p:nvSpPr>
        <p:spPr>
          <a:xfrm>
            <a:off x="7884368" y="5733256"/>
            <a:ext cx="648072" cy="369332"/>
          </a:xfrm>
          <a:prstGeom prst="rect">
            <a:avLst/>
          </a:prstGeom>
          <a:noFill/>
        </p:spPr>
        <p:txBody>
          <a:bodyPr wrap="square" rtlCol="0">
            <a:spAutoFit/>
          </a:bodyPr>
          <a:lstStyle/>
          <a:p>
            <a:r>
              <a:rPr lang="it-IT" dirty="0"/>
              <a:t>28</a:t>
            </a:r>
          </a:p>
        </p:txBody>
      </p:sp>
      <p:sp>
        <p:nvSpPr>
          <p:cNvPr id="6" name="Rettangolo 5"/>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894571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afterEffect">
                                  <p:stCondLst>
                                    <p:cond delay="0"/>
                                  </p:stCondLst>
                                  <p:childTnLst>
                                    <p:animMotion origin="layout" path="M -0.34653 -0.41985 L -0.17344 -0.41985 C -0.09618 -0.41985 -1.38889E-6 -0.30442 -1.38889E-6 -0.2105 L -1.38889E-6 -1.61231E-6 " pathEditMode="relative" rAng="0" ptsTypes="FfFF">
                                      <p:cBhvr>
                                        <p:cTn id="6" dur="3000" fill="hold"/>
                                        <p:tgtEl>
                                          <p:spTgt spid="2"/>
                                        </p:tgtEl>
                                        <p:attrNameLst>
                                          <p:attrName>ppt_x</p:attrName>
                                          <p:attrName>ppt_y</p:attrName>
                                        </p:attrNameLst>
                                      </p:cBhvr>
                                      <p:rCtr x="17326" y="20981"/>
                                    </p:animMotion>
                                  </p:childTnLst>
                                </p:cTn>
                              </p:par>
                            </p:childTnLst>
                          </p:cTn>
                        </p:par>
                        <p:par>
                          <p:cTn id="7" fill="hold">
                            <p:stCondLst>
                              <p:cond delay="3000"/>
                            </p:stCondLst>
                            <p:childTnLst>
                              <p:par>
                                <p:cTn id="8" presetID="27" presetClass="emph" presetSubtype="0" repeatCount="10000" fill="remove" grpId="1" nodeType="afterEffect">
                                  <p:stCondLst>
                                    <p:cond delay="0"/>
                                  </p:stCondLst>
                                  <p:childTnLst>
                                    <p:animClr clrSpc="rgb" dir="cw">
                                      <p:cBhvr override="childStyle">
                                        <p:cTn id="9" dur="500" autoRev="1" fill="remove"/>
                                        <p:tgtEl>
                                          <p:spTgt spid="2"/>
                                        </p:tgtEl>
                                        <p:attrNameLst>
                                          <p:attrName>style.color</p:attrName>
                                        </p:attrNameLst>
                                      </p:cBhvr>
                                      <p:to>
                                        <a:schemeClr val="bg1"/>
                                      </p:to>
                                    </p:animClr>
                                    <p:animClr clrSpc="rgb" dir="cw">
                                      <p:cBhvr>
                                        <p:cTn id="10" dur="500" autoRev="1" fill="remove"/>
                                        <p:tgtEl>
                                          <p:spTgt spid="2"/>
                                        </p:tgtEl>
                                        <p:attrNameLst>
                                          <p:attrName>fillcolor</p:attrName>
                                        </p:attrNameLst>
                                      </p:cBhvr>
                                      <p:to>
                                        <a:schemeClr val="bg1"/>
                                      </p:to>
                                    </p:animClr>
                                    <p:set>
                                      <p:cBhvr>
                                        <p:cTn id="11" dur="500" autoRev="1" fill="remove"/>
                                        <p:tgtEl>
                                          <p:spTgt spid="2"/>
                                        </p:tgtEl>
                                        <p:attrNameLst>
                                          <p:attrName>fill.type</p:attrName>
                                        </p:attrNameLst>
                                      </p:cBhvr>
                                      <p:to>
                                        <p:strVal val="solid"/>
                                      </p:to>
                                    </p:set>
                                    <p:set>
                                      <p:cBhvr>
                                        <p:cTn id="12"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87400"/>
            <a:ext cx="8163247" cy="572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0" y="5796"/>
            <a:ext cx="9036496" cy="1107996"/>
          </a:xfrm>
          <a:prstGeom prst="rect">
            <a:avLst/>
          </a:prstGeom>
        </p:spPr>
        <p:txBody>
          <a:bodyPr wrap="square">
            <a:spAutoFit/>
          </a:bodyPr>
          <a:lstStyle/>
          <a:p>
            <a:r>
              <a:rPr lang="it-IT" sz="2200" b="1" i="1" dirty="0">
                <a:solidFill>
                  <a:srgbClr val="FF0000"/>
                </a:solidFill>
                <a:latin typeface="Agency FB" panose="020B0503020202020204" pitchFamily="34" charset="0"/>
              </a:rPr>
              <a:t>         - </a:t>
            </a:r>
            <a:r>
              <a:rPr lang="it-IT" sz="2400" b="1" dirty="0">
                <a:solidFill>
                  <a:srgbClr val="FF0000"/>
                </a:solidFill>
                <a:latin typeface="Helvetica" panose="020B0504020202030204" pitchFamily="34" charset="0"/>
              </a:rPr>
              <a:t>Inserimento:  </a:t>
            </a:r>
          </a:p>
          <a:p>
            <a:r>
              <a:rPr lang="it-IT" sz="1400" b="1" dirty="0">
                <a:latin typeface="Helvetica" panose="020B0504020202030204" pitchFamily="34" charset="0"/>
              </a:rPr>
              <a:t>                   Per inserire una nuova Qualificazione Giuridica del Fatto si effettua un click sull’icona situata 	a destra della voce QGF dal menu principale,  - Tale azione comporterà la visualizzazione 	della maschera di inserimento di una nuova QGF </a:t>
            </a:r>
          </a:p>
        </p:txBody>
      </p:sp>
      <p:sp>
        <p:nvSpPr>
          <p:cNvPr id="3" name="CasellaDiTesto 2"/>
          <p:cNvSpPr txBox="1"/>
          <p:nvPr/>
        </p:nvSpPr>
        <p:spPr>
          <a:xfrm>
            <a:off x="8028384" y="5661248"/>
            <a:ext cx="504056" cy="369332"/>
          </a:xfrm>
          <a:prstGeom prst="rect">
            <a:avLst/>
          </a:prstGeom>
          <a:noFill/>
        </p:spPr>
        <p:txBody>
          <a:bodyPr wrap="square" rtlCol="0">
            <a:spAutoFit/>
          </a:bodyPr>
          <a:lstStyle/>
          <a:p>
            <a:r>
              <a:rPr lang="it-IT" dirty="0"/>
              <a:t>29</a:t>
            </a:r>
          </a:p>
        </p:txBody>
      </p:sp>
      <p:sp>
        <p:nvSpPr>
          <p:cNvPr id="6" name="Rettangolo 5"/>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341150"/>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6826" y="756556"/>
            <a:ext cx="8125653" cy="576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766826" y="116632"/>
            <a:ext cx="82089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sz="2400" b="1" dirty="0">
                <a:solidFill>
                  <a:srgbClr val="FF0000"/>
                </a:solidFill>
                <a:latin typeface="Helvetica" panose="020B0504020202030204" pitchFamily="34" charset="0"/>
              </a:rPr>
              <a:t>Associazione QGF ---- IMPUTATO - INDAGATO</a:t>
            </a:r>
          </a:p>
        </p:txBody>
      </p:sp>
      <p:sp>
        <p:nvSpPr>
          <p:cNvPr id="3" name="CasellaDiTesto 2"/>
          <p:cNvSpPr txBox="1"/>
          <p:nvPr/>
        </p:nvSpPr>
        <p:spPr>
          <a:xfrm>
            <a:off x="8100392" y="5805264"/>
            <a:ext cx="648072" cy="369332"/>
          </a:xfrm>
          <a:prstGeom prst="rect">
            <a:avLst/>
          </a:prstGeom>
          <a:noFill/>
        </p:spPr>
        <p:txBody>
          <a:bodyPr wrap="square" rtlCol="0">
            <a:spAutoFit/>
          </a:bodyPr>
          <a:lstStyle/>
          <a:p>
            <a:r>
              <a:rPr lang="it-IT" dirty="0"/>
              <a:t>30</a:t>
            </a:r>
          </a:p>
        </p:txBody>
      </p:sp>
      <p:sp>
        <p:nvSpPr>
          <p:cNvPr id="6" name="Rettangolo 5"/>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73102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4969"/>
            <a:ext cx="5790368" cy="492443"/>
          </a:xfrm>
          <a:prstGeom prst="rect">
            <a:avLst/>
          </a:prstGeom>
        </p:spPr>
        <p:txBody>
          <a:bodyPr wrap="none">
            <a:spAutoFit/>
          </a:bodyPr>
          <a:lstStyle/>
          <a:p>
            <a:r>
              <a:rPr lang="it-IT" sz="2600" b="1" dirty="0">
                <a:solidFill>
                  <a:srgbClr val="FF0000"/>
                </a:solidFill>
                <a:latin typeface="Helvetica" panose="020B0504020202030204" pitchFamily="34" charset="0"/>
              </a:rPr>
              <a:t>Quadro Oggetti/Cose Sequestrate </a:t>
            </a:r>
          </a:p>
        </p:txBody>
      </p:sp>
      <p:sp>
        <p:nvSpPr>
          <p:cNvPr id="3" name="Rettangolo 2"/>
          <p:cNvSpPr/>
          <p:nvPr/>
        </p:nvSpPr>
        <p:spPr>
          <a:xfrm>
            <a:off x="611560" y="437963"/>
            <a:ext cx="8532440" cy="1200329"/>
          </a:xfrm>
          <a:prstGeom prst="rect">
            <a:avLst/>
          </a:prstGeom>
        </p:spPr>
        <p:txBody>
          <a:bodyPr wrap="square">
            <a:spAutoFit/>
          </a:bodyPr>
          <a:lstStyle/>
          <a:p>
            <a:r>
              <a:rPr lang="it-IT" sz="1600" dirty="0">
                <a:latin typeface="Helvetica" panose="020B0504020202030204" pitchFamily="34" charset="0"/>
              </a:rPr>
              <a:t>Dopo aver digitato: il tasto </a:t>
            </a:r>
            <a:r>
              <a:rPr lang="it-IT" sz="2400" b="1" dirty="0">
                <a:solidFill>
                  <a:srgbClr val="FF0000"/>
                </a:solidFill>
                <a:latin typeface="Helvetica" panose="020B0504020202030204" pitchFamily="34" charset="0"/>
              </a:rPr>
              <a:t>+</a:t>
            </a:r>
            <a:r>
              <a:rPr lang="it-IT" sz="1600" dirty="0">
                <a:latin typeface="Helvetica" panose="020B0504020202030204" pitchFamily="34" charset="0"/>
              </a:rPr>
              <a:t> a fianco della dicitura “</a:t>
            </a:r>
            <a:r>
              <a:rPr lang="it-IT" sz="1600" b="1" dirty="0">
                <a:latin typeface="Helvetica" panose="020B0504020202030204" pitchFamily="34" charset="0"/>
              </a:rPr>
              <a:t>Oggetti/Cose </a:t>
            </a:r>
            <a:r>
              <a:rPr lang="it-IT" sz="1600" b="1" dirty="0" err="1">
                <a:latin typeface="Helvetica" panose="020B0504020202030204" pitchFamily="34" charset="0"/>
              </a:rPr>
              <a:t>seq</a:t>
            </a:r>
            <a:r>
              <a:rPr lang="it-IT" sz="1600" b="1" dirty="0">
                <a:latin typeface="Helvetica" panose="020B0504020202030204" pitchFamily="34" charset="0"/>
              </a:rPr>
              <a:t>.</a:t>
            </a:r>
            <a:r>
              <a:rPr lang="it-IT" sz="1600" dirty="0">
                <a:latin typeface="Helvetica" panose="020B0504020202030204" pitchFamily="34" charset="0"/>
              </a:rPr>
              <a:t>” dal menu laterale. ed aver selezionato il collegamento “</a:t>
            </a:r>
            <a:r>
              <a:rPr lang="it-IT" sz="1600" b="1" dirty="0">
                <a:latin typeface="Helvetica" panose="020B0504020202030204" pitchFamily="34" charset="0"/>
              </a:rPr>
              <a:t>Nuova cosa in sequestro</a:t>
            </a:r>
            <a:r>
              <a:rPr lang="it-IT" sz="1600" dirty="0">
                <a:latin typeface="Helvetica" panose="020B0504020202030204" pitchFamily="34" charset="0"/>
              </a:rPr>
              <a:t>” visibile nella lista a tendina con le possibili scelte, si accede al pannello per l’inserimento di una nuova Cosa in sequestro </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06" y="1392070"/>
            <a:ext cx="8247674" cy="529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7812360" y="5661248"/>
            <a:ext cx="576064" cy="400110"/>
          </a:xfrm>
          <a:prstGeom prst="rect">
            <a:avLst/>
          </a:prstGeom>
          <a:noFill/>
        </p:spPr>
        <p:txBody>
          <a:bodyPr wrap="square" rtlCol="0">
            <a:spAutoFit/>
          </a:bodyPr>
          <a:lstStyle/>
          <a:p>
            <a:r>
              <a:rPr lang="it-IT" sz="2000" dirty="0"/>
              <a:t>31</a:t>
            </a:r>
          </a:p>
        </p:txBody>
      </p:sp>
      <p:sp>
        <p:nvSpPr>
          <p:cNvPr id="7" name="Rettangolo 6"/>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89975422"/>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0648"/>
            <a:ext cx="813690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805232" y="5890102"/>
            <a:ext cx="792088" cy="430887"/>
          </a:xfrm>
          <a:prstGeom prst="rect">
            <a:avLst/>
          </a:prstGeom>
          <a:noFill/>
        </p:spPr>
        <p:txBody>
          <a:bodyPr wrap="square" rtlCol="0">
            <a:spAutoFit/>
          </a:bodyPr>
          <a:lstStyle/>
          <a:p>
            <a:r>
              <a:rPr lang="it-IT" sz="2200" b="1" dirty="0"/>
              <a:t>32</a:t>
            </a:r>
          </a:p>
        </p:txBody>
      </p:sp>
      <p:sp>
        <p:nvSpPr>
          <p:cNvPr id="5" name="Rettangolo 4"/>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42441570"/>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03" y="918592"/>
            <a:ext cx="8087090" cy="577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653703" y="26040"/>
            <a:ext cx="8352928" cy="923330"/>
          </a:xfrm>
          <a:prstGeom prst="rect">
            <a:avLst/>
          </a:prstGeom>
        </p:spPr>
        <p:txBody>
          <a:bodyPr wrap="square">
            <a:spAutoFit/>
          </a:bodyPr>
          <a:lstStyle/>
          <a:p>
            <a:r>
              <a:rPr lang="it-IT" sz="2200" b="1" dirty="0">
                <a:solidFill>
                  <a:srgbClr val="FF0000"/>
                </a:solidFill>
                <a:latin typeface="Helvetica" panose="020B0504020202030204" pitchFamily="34" charset="0"/>
              </a:rPr>
              <a:t>Sezione “QGF – Illeciti Amministrativi” </a:t>
            </a:r>
          </a:p>
          <a:p>
            <a:r>
              <a:rPr lang="it-IT" sz="1600" dirty="0">
                <a:latin typeface="Helvetica" panose="020B0504020202030204" pitchFamily="34" charset="0"/>
              </a:rPr>
              <a:t>Nella sezione “QGF – Illeciti Amministrativi” è possibile definire le associazioni tra la Cosa sequestrata e le QGF e gli Illeciti Amministrativi: </a:t>
            </a:r>
          </a:p>
        </p:txBody>
      </p:sp>
      <p:sp>
        <p:nvSpPr>
          <p:cNvPr id="2" name="CasellaDiTesto 1"/>
          <p:cNvSpPr txBox="1"/>
          <p:nvPr/>
        </p:nvSpPr>
        <p:spPr>
          <a:xfrm>
            <a:off x="7884368" y="5589240"/>
            <a:ext cx="648072" cy="430887"/>
          </a:xfrm>
          <a:prstGeom prst="rect">
            <a:avLst/>
          </a:prstGeom>
          <a:noFill/>
        </p:spPr>
        <p:txBody>
          <a:bodyPr wrap="square" rtlCol="0">
            <a:spAutoFit/>
          </a:bodyPr>
          <a:lstStyle/>
          <a:p>
            <a:r>
              <a:rPr lang="it-IT" sz="2200" dirty="0"/>
              <a:t>33</a:t>
            </a:r>
          </a:p>
        </p:txBody>
      </p:sp>
      <p:sp>
        <p:nvSpPr>
          <p:cNvPr id="5" name="Rettangolo 4"/>
          <p:cNvSpPr/>
          <p:nvPr/>
        </p:nvSpPr>
        <p:spPr>
          <a:xfrm rot="16200000">
            <a:off x="-869111" y="5464859"/>
            <a:ext cx="2221426" cy="40011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NAPOLI </a:t>
            </a:r>
            <a:r>
              <a:rPr lang="it-IT"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it-IT"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NORD</a:t>
            </a:r>
          </a:p>
        </p:txBody>
      </p:sp>
    </p:spTree>
    <p:extLst>
      <p:ext uri="{BB962C8B-B14F-4D97-AF65-F5344CB8AC3E}">
        <p14:creationId xmlns:p14="http://schemas.microsoft.com/office/powerpoint/2010/main" val="2020589431"/>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83567" y="116632"/>
            <a:ext cx="8280919" cy="1046440"/>
          </a:xfrm>
          <a:prstGeom prst="rect">
            <a:avLst/>
          </a:prstGeom>
        </p:spPr>
        <p:txBody>
          <a:bodyPr wrap="square">
            <a:spAutoFit/>
          </a:bodyPr>
          <a:lstStyle/>
          <a:p>
            <a:r>
              <a:rPr lang="it-IT" sz="2600" b="1" i="1" dirty="0">
                <a:solidFill>
                  <a:srgbClr val="FF0000"/>
                </a:solidFill>
                <a:latin typeface="Helvetica" panose="020B0504020202030204" pitchFamily="34" charset="0"/>
              </a:rPr>
              <a:t>Sezione “Soggetti interessati” </a:t>
            </a:r>
          </a:p>
          <a:p>
            <a:r>
              <a:rPr lang="it-IT" dirty="0">
                <a:latin typeface="Helvetica" panose="020B0504020202030204" pitchFamily="34" charset="0"/>
              </a:rPr>
              <a:t>Nella sezione “Soggetti interessati” è possibile definire le associazioni tra la Cosa sequestrata ed i soggetti del procedimento e/o i terzi interessati. </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1161201"/>
            <a:ext cx="8194405"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in giù 1"/>
          <p:cNvSpPr/>
          <p:nvPr/>
        </p:nvSpPr>
        <p:spPr>
          <a:xfrm rot="3985943">
            <a:off x="3868882" y="3501145"/>
            <a:ext cx="646961" cy="2503214"/>
          </a:xfrm>
          <a:prstGeom prst="downArrow">
            <a:avLst/>
          </a:prstGeom>
          <a:effectLst>
            <a:glow rad="228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it-IT"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asellaDiTesto 2"/>
          <p:cNvSpPr txBox="1"/>
          <p:nvPr/>
        </p:nvSpPr>
        <p:spPr>
          <a:xfrm>
            <a:off x="8100392" y="5805264"/>
            <a:ext cx="576064" cy="430887"/>
          </a:xfrm>
          <a:prstGeom prst="rect">
            <a:avLst/>
          </a:prstGeom>
          <a:noFill/>
        </p:spPr>
        <p:txBody>
          <a:bodyPr wrap="square" rtlCol="0">
            <a:spAutoFit/>
          </a:bodyPr>
          <a:lstStyle/>
          <a:p>
            <a:r>
              <a:rPr lang="it-IT" sz="2200" dirty="0"/>
              <a:t>34</a:t>
            </a:r>
          </a:p>
        </p:txBody>
      </p:sp>
      <p:sp>
        <p:nvSpPr>
          <p:cNvPr id="8" name="Rettangolo 7"/>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1267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980728"/>
            <a:ext cx="20383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899592" y="2574275"/>
            <a:ext cx="792088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it-IT" b="1" dirty="0">
                <a:latin typeface="Helvetica" panose="020B0504020202030204" pitchFamily="34" charset="0"/>
              </a:rPr>
              <a:t>Premendo il pulsante OK, vengono registrate anche le relazioni del bene con le QGF dell’indagato/imputato associato. </a:t>
            </a:r>
          </a:p>
          <a:p>
            <a:pPr algn="ctr"/>
            <a:endParaRPr lang="it-IT" b="1" dirty="0">
              <a:latin typeface="Helvetica" panose="020B0504020202030204" pitchFamily="34" charset="0"/>
            </a:endParaRPr>
          </a:p>
          <a:p>
            <a:pPr algn="ctr"/>
            <a:r>
              <a:rPr lang="it-IT" b="1" dirty="0">
                <a:latin typeface="Helvetica" panose="020B0504020202030204" pitchFamily="34" charset="0"/>
              </a:rPr>
              <a:t>Oltre ad associare un bene con un soggetto del procedimento, è possibile introdurre nuovi soggetti (persone fisiche o giuridiche) “TERZI INTERESSATI” che, pur non avendo relazioni con il procedimento, possono esercitare un diritto sulla Cosa sequestrata. </a:t>
            </a:r>
          </a:p>
          <a:p>
            <a:pPr algn="ctr"/>
            <a:endParaRPr lang="it-IT" b="1" dirty="0">
              <a:latin typeface="Helvetica" panose="020B0504020202030204" pitchFamily="34" charset="0"/>
            </a:endParaRPr>
          </a:p>
          <a:p>
            <a:pPr algn="ctr"/>
            <a:r>
              <a:rPr lang="it-IT" b="1" dirty="0">
                <a:latin typeface="Helvetica" panose="020B0504020202030204" pitchFamily="34" charset="0"/>
              </a:rPr>
              <a:t>In questo caso, premendo i pulsanti </a:t>
            </a:r>
            <a:r>
              <a:rPr lang="it-IT" b="1" dirty="0" err="1">
                <a:latin typeface="Helvetica" panose="020B0504020202030204" pitchFamily="34" charset="0"/>
              </a:rPr>
              <a:t>Agg</a:t>
            </a:r>
            <a:r>
              <a:rPr lang="it-IT" b="1" dirty="0">
                <a:latin typeface="Helvetica" panose="020B0504020202030204" pitchFamily="34" charset="0"/>
              </a:rPr>
              <a:t>. Pers FISICA oppure </a:t>
            </a:r>
            <a:r>
              <a:rPr lang="it-IT" b="1" dirty="0" err="1">
                <a:latin typeface="Helvetica" panose="020B0504020202030204" pitchFamily="34" charset="0"/>
              </a:rPr>
              <a:t>Agg</a:t>
            </a:r>
            <a:r>
              <a:rPr lang="it-IT" b="1" dirty="0">
                <a:latin typeface="Helvetica" panose="020B0504020202030204" pitchFamily="34" charset="0"/>
              </a:rPr>
              <a:t>. Pers Giuridica è possibile inserire i dati anagrafici del soggetto terzo interessato, il tipo di interesse sul bene, la quota di interesse e le informazioni relative ai differenti tipi di Recapito del soggetto “Terzo Interessato”. </a:t>
            </a:r>
          </a:p>
        </p:txBody>
      </p:sp>
      <p:cxnSp>
        <p:nvCxnSpPr>
          <p:cNvPr id="9" name="Connettore 2 8"/>
          <p:cNvCxnSpPr/>
          <p:nvPr/>
        </p:nvCxnSpPr>
        <p:spPr>
          <a:xfrm>
            <a:off x="1115616" y="476672"/>
            <a:ext cx="2232248" cy="1224136"/>
          </a:xfrm>
          <a:prstGeom prst="straightConnector1">
            <a:avLst/>
          </a:prstGeom>
          <a:ln w="57150">
            <a:prstDash val="dash"/>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pic>
        <p:nvPicPr>
          <p:cNvPr id="4098"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1953" y="260648"/>
            <a:ext cx="1048519" cy="1178336"/>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34134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077200" cy="1143000"/>
          </a:xfrm>
        </p:spPr>
        <p:txBody>
          <a:bodyPr>
            <a:noAutofit/>
          </a:bodyPr>
          <a:lstStyle/>
          <a:p>
            <a:r>
              <a:rPr lang="it-IT" sz="1900" b="1" dirty="0">
                <a:solidFill>
                  <a:srgbClr val="FF0000"/>
                </a:solidFill>
                <a:latin typeface="Helvetica" panose="020B0504020202030204" pitchFamily="34" charset="0"/>
              </a:rPr>
              <a:t>Ripristino (post annullamento) </a:t>
            </a:r>
            <a:r>
              <a:rPr lang="it-IT" sz="1800" b="1" dirty="0">
                <a:solidFill>
                  <a:srgbClr val="FF0000"/>
                </a:solidFill>
                <a:latin typeface="Helvetica" panose="020B0504020202030204" pitchFamily="34" charset="0"/>
              </a:rPr>
              <a:t/>
            </a:r>
            <a:br>
              <a:rPr lang="it-IT" sz="1800" b="1" dirty="0">
                <a:solidFill>
                  <a:srgbClr val="FF0000"/>
                </a:solidFill>
                <a:latin typeface="Helvetica" panose="020B0504020202030204" pitchFamily="34" charset="0"/>
              </a:rPr>
            </a:br>
            <a:r>
              <a:rPr lang="it-IT" sz="1600" dirty="0">
                <a:latin typeface="Helvetica" panose="020B0504020202030204" pitchFamily="34" charset="0"/>
              </a:rPr>
              <a:t>Il ripristino post annullamento di una Cosa in sequestro è possibile attraverso l’apposito pulsante posto in prossimità di ogni elemento annullato, che rimuove gli effetti dell’annullamento. E inoltre possibile ripristinare un intera Cosa in sequestro tramite il pulsante “ripristina” presente nella maschera di dettaglio di una Cosa sequestrata annullata:</a:t>
            </a:r>
          </a:p>
        </p:txBody>
      </p:sp>
      <p:pic>
        <p:nvPicPr>
          <p:cNvPr id="266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5"/>
            <a:ext cx="67687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7020272" y="1340768"/>
            <a:ext cx="2088232" cy="5262979"/>
          </a:xfrm>
          <a:prstGeom prst="rect">
            <a:avLst/>
          </a:prstGeom>
        </p:spPr>
        <p:txBody>
          <a:bodyPr wrap="square">
            <a:spAutoFit/>
          </a:bodyPr>
          <a:lstStyle/>
          <a:p>
            <a:r>
              <a:rPr lang="it-IT" sz="1400" dirty="0">
                <a:latin typeface="Helvetica" panose="020B0504020202030204" pitchFamily="34" charset="0"/>
              </a:rPr>
              <a:t>In modo del tutto analogo, attraverso l’apposita icona di ripristino è possibile ripristinare anche: </a:t>
            </a:r>
          </a:p>
          <a:p>
            <a:r>
              <a:rPr lang="it-IT" sz="1400" dirty="0">
                <a:latin typeface="Helvetica" panose="020B0504020202030204" pitchFamily="34" charset="0"/>
              </a:rPr>
              <a:t> il collegamento tra una QGF/Illecito Amministrativo e una Cosa Sequestrata precedentemente annullato </a:t>
            </a:r>
          </a:p>
          <a:p>
            <a:r>
              <a:rPr lang="it-IT" sz="1400" dirty="0">
                <a:latin typeface="Helvetica" panose="020B0504020202030204" pitchFamily="34" charset="0"/>
              </a:rPr>
              <a:t> il collegamento tra un Soggetto Interessato e una Cosa Sequestrata precedentemente annullato </a:t>
            </a:r>
          </a:p>
          <a:p>
            <a:endParaRPr lang="it-IT" sz="1400" dirty="0">
              <a:latin typeface="Helvetica" panose="020B0504020202030204" pitchFamily="34" charset="0"/>
            </a:endParaRPr>
          </a:p>
          <a:p>
            <a:r>
              <a:rPr lang="it-IT" sz="1400" dirty="0">
                <a:latin typeface="Helvetica" panose="020B0504020202030204" pitchFamily="34" charset="0"/>
              </a:rPr>
              <a:t>Il ripristino, al pari dell’annullamento, richiede che l’utente confermi l’operazione rispondendo ad un messaggio proposto dal programma. </a:t>
            </a:r>
          </a:p>
        </p:txBody>
      </p:sp>
      <p:sp>
        <p:nvSpPr>
          <p:cNvPr id="3" name="CasellaDiTesto 2"/>
          <p:cNvSpPr txBox="1"/>
          <p:nvPr/>
        </p:nvSpPr>
        <p:spPr>
          <a:xfrm>
            <a:off x="6012160" y="5805264"/>
            <a:ext cx="648072" cy="369332"/>
          </a:xfrm>
          <a:prstGeom prst="rect">
            <a:avLst/>
          </a:prstGeom>
          <a:noFill/>
        </p:spPr>
        <p:txBody>
          <a:bodyPr wrap="square" rtlCol="0">
            <a:spAutoFit/>
          </a:bodyPr>
          <a:lstStyle/>
          <a:p>
            <a:r>
              <a:rPr lang="it-IT" dirty="0"/>
              <a:t>35</a:t>
            </a:r>
          </a:p>
        </p:txBody>
      </p:sp>
    </p:spTree>
    <p:extLst>
      <p:ext uri="{BB962C8B-B14F-4D97-AF65-F5344CB8AC3E}">
        <p14:creationId xmlns:p14="http://schemas.microsoft.com/office/powerpoint/2010/main" val="3697460300"/>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83567" y="44624"/>
            <a:ext cx="6984777" cy="461665"/>
          </a:xfrm>
          <a:prstGeom prst="rect">
            <a:avLst/>
          </a:prstGeom>
        </p:spPr>
        <p:txBody>
          <a:bodyPr wrap="square">
            <a:spAutoFit/>
          </a:bodyPr>
          <a:lstStyle/>
          <a:p>
            <a:r>
              <a:rPr lang="it-IT" sz="2400" b="1" dirty="0">
                <a:solidFill>
                  <a:srgbClr val="FF0000"/>
                </a:solidFill>
                <a:latin typeface="Helvetica" panose="020B0504020202030204" pitchFamily="34" charset="0"/>
              </a:rPr>
              <a:t>Ricerca e stampa annotazioni Preliminari </a:t>
            </a:r>
          </a:p>
        </p:txBody>
      </p:sp>
      <p:sp>
        <p:nvSpPr>
          <p:cNvPr id="2" name="Rettangolo 1"/>
          <p:cNvSpPr/>
          <p:nvPr/>
        </p:nvSpPr>
        <p:spPr>
          <a:xfrm>
            <a:off x="683567" y="487785"/>
            <a:ext cx="7241713"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it-IT" i="1" dirty="0">
                <a:latin typeface="Helvetica" panose="020B0504020202030204" pitchFamily="34" charset="0"/>
              </a:rPr>
              <a:t>Dalla Home page, dove sono visualizzate le annotazioni preliminari ancora in bozza, o selezionando uno dei menu proposti, ad esempio il menu </a:t>
            </a:r>
            <a:r>
              <a:rPr lang="it-IT" i="1" dirty="0" err="1">
                <a:latin typeface="Helvetica" panose="020B0504020202030204" pitchFamily="34" charset="0"/>
              </a:rPr>
              <a:t>Ann</a:t>
            </a:r>
            <a:r>
              <a:rPr lang="it-IT" i="1" dirty="0">
                <a:latin typeface="Helvetica" panose="020B0504020202030204" pitchFamily="34" charset="0"/>
              </a:rPr>
              <a:t>. Preliminare </a:t>
            </a:r>
            <a:r>
              <a:rPr lang="it-IT" i="1" dirty="0" err="1">
                <a:latin typeface="Helvetica" panose="020B0504020202030204" pitchFamily="34" charset="0"/>
              </a:rPr>
              <a:t>Ord</a:t>
            </a:r>
            <a:r>
              <a:rPr lang="it-IT" i="1" dirty="0">
                <a:latin typeface="Helvetica" panose="020B0504020202030204" pitchFamily="34" charset="0"/>
              </a:rPr>
              <a:t>, è possibile effettuare ricerche fra le annotazione preliminari. Per raffinare la ricerca è possibile inserire dei valori. </a:t>
            </a:r>
          </a:p>
        </p:txBody>
      </p:sp>
      <p:pic>
        <p:nvPicPr>
          <p:cNvPr id="6"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0617" y="103528"/>
            <a:ext cx="780559" cy="87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893025"/>
            <a:ext cx="7992888" cy="496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7236296" y="5589240"/>
            <a:ext cx="432048" cy="553998"/>
          </a:xfrm>
          <a:prstGeom prst="rect">
            <a:avLst/>
          </a:prstGeom>
          <a:noFill/>
        </p:spPr>
        <p:txBody>
          <a:bodyPr wrap="square" rtlCol="0">
            <a:spAutoFit/>
          </a:bodyPr>
          <a:lstStyle/>
          <a:p>
            <a:r>
              <a:rPr lang="it-IT" sz="3000" b="1" dirty="0"/>
              <a:t>2</a:t>
            </a:r>
          </a:p>
        </p:txBody>
      </p:sp>
      <p:sp>
        <p:nvSpPr>
          <p:cNvPr id="9" name="Rettangolo 8"/>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907044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3505"/>
            <a:ext cx="7704856" cy="2387383"/>
          </a:xfrm>
        </p:spPr>
        <p:txBody>
          <a:bodyPr>
            <a:noAutofit/>
          </a:bodyPr>
          <a:lstStyle/>
          <a:p>
            <a:r>
              <a:rPr lang="it-IT" sz="2200" b="1" i="1" dirty="0">
                <a:solidFill>
                  <a:srgbClr val="FF0000"/>
                </a:solidFill>
                <a:latin typeface="Helvetica" panose="020B0504020202030204" pitchFamily="34" charset="0"/>
              </a:rPr>
              <a:t>Quadro Persona Offesa </a:t>
            </a:r>
            <a:r>
              <a:rPr lang="it-IT" sz="2000" b="1" dirty="0">
                <a:solidFill>
                  <a:srgbClr val="FF0000"/>
                </a:solidFill>
                <a:latin typeface="Helvetica" panose="020B0504020202030204" pitchFamily="34" charset="0"/>
              </a:rPr>
              <a:t/>
            </a:r>
            <a:br>
              <a:rPr lang="it-IT" sz="2000" b="1" dirty="0">
                <a:solidFill>
                  <a:srgbClr val="FF0000"/>
                </a:solidFill>
                <a:latin typeface="Helvetica" panose="020B0504020202030204" pitchFamily="34" charset="0"/>
              </a:rPr>
            </a:br>
            <a:r>
              <a:rPr lang="it-IT" sz="1600" b="1" dirty="0">
                <a:solidFill>
                  <a:srgbClr val="FF0000"/>
                </a:solidFill>
                <a:latin typeface="Helvetica" panose="020B0504020202030204" pitchFamily="34" charset="0"/>
              </a:rPr>
              <a:t>Inserimento Soggetto Fisico </a:t>
            </a:r>
            <a:r>
              <a:rPr lang="it-IT" sz="2000" dirty="0">
                <a:latin typeface="Helvetica" panose="020B0504020202030204" pitchFamily="34" charset="0"/>
              </a:rPr>
              <a:t/>
            </a:r>
            <a:br>
              <a:rPr lang="it-IT" sz="2000" dirty="0">
                <a:latin typeface="Helvetica" panose="020B0504020202030204" pitchFamily="34" charset="0"/>
              </a:rPr>
            </a:br>
            <a:r>
              <a:rPr lang="it-IT" sz="1600" dirty="0">
                <a:latin typeface="Helvetica" panose="020B0504020202030204" pitchFamily="34" charset="0"/>
              </a:rPr>
              <a:t>Dopo aver premuto: </a:t>
            </a:r>
            <a:br>
              <a:rPr lang="it-IT" sz="1600" dirty="0">
                <a:latin typeface="Helvetica" panose="020B0504020202030204" pitchFamily="34" charset="0"/>
              </a:rPr>
            </a:br>
            <a:r>
              <a:rPr lang="it-IT" sz="1600" dirty="0">
                <a:latin typeface="Helvetica" panose="020B0504020202030204" pitchFamily="34" charset="0"/>
              </a:rPr>
              <a:t> il tasto + a fianco della dicitura “Persone Offese” dal menu laterale e aver scelto la voce “Soggetto Fisico” </a:t>
            </a:r>
            <a:br>
              <a:rPr lang="it-IT" sz="1600" dirty="0">
                <a:latin typeface="Helvetica" panose="020B0504020202030204" pitchFamily="34" charset="0"/>
              </a:rPr>
            </a:br>
            <a:r>
              <a:rPr lang="it-IT" sz="1600" dirty="0">
                <a:latin typeface="Helvetica" panose="020B0504020202030204" pitchFamily="34" charset="0"/>
              </a:rPr>
              <a:t> il collegamento “Soggetto Fisico” dopo aver selezionato “Crea Nuova” dalla voce “Persona Offesa” dal menu ad albero, </a:t>
            </a:r>
            <a:br>
              <a:rPr lang="it-IT" sz="1600" dirty="0">
                <a:latin typeface="Helvetica" panose="020B0504020202030204" pitchFamily="34" charset="0"/>
              </a:rPr>
            </a:br>
            <a:r>
              <a:rPr lang="it-IT" sz="1600" dirty="0">
                <a:latin typeface="Helvetica" panose="020B0504020202030204" pitchFamily="34" charset="0"/>
              </a:rPr>
              <a:t>si accede al pannello per l’inserimento di una nuova Persona Offesa – Soggetto Fisico</a:t>
            </a:r>
            <a:r>
              <a:rPr lang="it-IT" sz="1600" dirty="0">
                <a:latin typeface="Agency FB" panose="020B0503020202020204" pitchFamily="34" charset="0"/>
              </a:rPr>
              <a:t>:</a:t>
            </a:r>
          </a:p>
        </p:txBody>
      </p:sp>
      <p:pic>
        <p:nvPicPr>
          <p:cNvPr id="276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611560" y="2348881"/>
            <a:ext cx="8443231" cy="442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8424" y="116632"/>
            <a:ext cx="648072" cy="81001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7020272" y="5949280"/>
            <a:ext cx="720080" cy="369332"/>
          </a:xfrm>
          <a:prstGeom prst="rect">
            <a:avLst/>
          </a:prstGeom>
          <a:noFill/>
        </p:spPr>
        <p:txBody>
          <a:bodyPr wrap="square" rtlCol="0">
            <a:spAutoFit/>
          </a:bodyPr>
          <a:lstStyle/>
          <a:p>
            <a:r>
              <a:rPr lang="it-IT" dirty="0"/>
              <a:t>36</a:t>
            </a:r>
          </a:p>
        </p:txBody>
      </p:sp>
      <p:sp>
        <p:nvSpPr>
          <p:cNvPr id="7" name="Rettangolo 6"/>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18312103"/>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05622"/>
            <a:ext cx="826383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740352" y="5949280"/>
            <a:ext cx="720080" cy="369332"/>
          </a:xfrm>
          <a:prstGeom prst="rect">
            <a:avLst/>
          </a:prstGeom>
          <a:noFill/>
        </p:spPr>
        <p:txBody>
          <a:bodyPr wrap="square" rtlCol="0">
            <a:spAutoFit/>
          </a:bodyPr>
          <a:lstStyle/>
          <a:p>
            <a:r>
              <a:rPr lang="it-IT" dirty="0"/>
              <a:t>37</a:t>
            </a:r>
          </a:p>
        </p:txBody>
      </p:sp>
      <p:sp>
        <p:nvSpPr>
          <p:cNvPr id="5" name="Rettangolo 4"/>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7207364"/>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8539" y="158301"/>
            <a:ext cx="8077200" cy="1383030"/>
          </a:xfrm>
        </p:spPr>
        <p:txBody>
          <a:bodyPr>
            <a:noAutofit/>
          </a:bodyPr>
          <a:lstStyle/>
          <a:p>
            <a:r>
              <a:rPr lang="it-IT" sz="2000" b="1" i="1" dirty="0">
                <a:solidFill>
                  <a:srgbClr val="FF0000"/>
                </a:solidFill>
                <a:latin typeface="Helvetica" panose="020B0504020202030204" pitchFamily="34" charset="0"/>
              </a:rPr>
              <a:t>Inserimento Soggetto Giuridico </a:t>
            </a:r>
            <a:r>
              <a:rPr lang="it-IT" sz="1600" b="1" dirty="0">
                <a:solidFill>
                  <a:srgbClr val="FF0000"/>
                </a:solidFill>
                <a:latin typeface="Helvetica" panose="020B0504020202030204" pitchFamily="34" charset="0"/>
              </a:rPr>
              <a:t/>
            </a:r>
            <a:br>
              <a:rPr lang="it-IT" sz="1600" b="1" dirty="0">
                <a:solidFill>
                  <a:srgbClr val="FF0000"/>
                </a:solidFill>
                <a:latin typeface="Helvetica" panose="020B0504020202030204" pitchFamily="34" charset="0"/>
              </a:rPr>
            </a:br>
            <a:r>
              <a:rPr lang="it-IT" sz="1600" dirty="0">
                <a:latin typeface="Helvetica" panose="020B0504020202030204" pitchFamily="34" charset="0"/>
              </a:rPr>
              <a:t>Dopo aver premuto: </a:t>
            </a:r>
            <a:br>
              <a:rPr lang="it-IT" sz="1600" dirty="0">
                <a:latin typeface="Helvetica" panose="020B0504020202030204" pitchFamily="34" charset="0"/>
              </a:rPr>
            </a:br>
            <a:r>
              <a:rPr lang="it-IT" sz="1600" dirty="0">
                <a:latin typeface="Helvetica" panose="020B0504020202030204" pitchFamily="34" charset="0"/>
              </a:rPr>
              <a:t> l’icona: , posta a fianco della dicitura “Persone Offese” dal menu laterale</a:t>
            </a:r>
            <a:br>
              <a:rPr lang="it-IT" sz="1600" dirty="0">
                <a:latin typeface="Helvetica" panose="020B0504020202030204" pitchFamily="34" charset="0"/>
              </a:rPr>
            </a:br>
            <a:r>
              <a:rPr lang="it-IT" sz="1600" dirty="0">
                <a:latin typeface="Helvetica" panose="020B0504020202030204" pitchFamily="34" charset="0"/>
              </a:rPr>
              <a:t> e aver scelto la voce “Soggetto Giuridico”: </a:t>
            </a:r>
            <a:r>
              <a:rPr lang="it-IT" sz="2000" dirty="0">
                <a:latin typeface="Agency FB" panose="020B0503020202020204" pitchFamily="34" charset="0"/>
              </a:rPr>
              <a:t/>
            </a:r>
            <a:br>
              <a:rPr lang="it-IT" sz="2000" dirty="0">
                <a:latin typeface="Agency FB" panose="020B0503020202020204" pitchFamily="34" charset="0"/>
              </a:rPr>
            </a:br>
            <a:endParaRPr lang="it-IT" sz="2000" dirty="0">
              <a:latin typeface="Agency FB" panose="020B0503020202020204" pitchFamily="34" charset="0"/>
            </a:endParaRPr>
          </a:p>
        </p:txBody>
      </p:sp>
      <p:pic>
        <p:nvPicPr>
          <p:cNvPr id="296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58963" y="980728"/>
            <a:ext cx="2711201" cy="815631"/>
          </a:xfrm>
          <a:prstGeom prst="rect">
            <a:avLst/>
          </a:prstGeom>
          <a:ln/>
        </p:spPr>
        <p:style>
          <a:lnRef idx="2">
            <a:schemeClr val="dk1"/>
          </a:lnRef>
          <a:fillRef idx="1">
            <a:schemeClr val="lt1"/>
          </a:fillRef>
          <a:effectRef idx="0">
            <a:schemeClr val="dk1"/>
          </a:effectRef>
          <a:fontRef idx="minor">
            <a:schemeClr val="dk1"/>
          </a:fontRef>
        </p:style>
      </p:pic>
      <p:sp>
        <p:nvSpPr>
          <p:cNvPr id="7" name="Rettangolo 6"/>
          <p:cNvSpPr/>
          <p:nvPr/>
        </p:nvSpPr>
        <p:spPr>
          <a:xfrm>
            <a:off x="827584" y="1845569"/>
            <a:ext cx="7776864"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t-IT" sz="1400" b="1" i="1" dirty="0">
                <a:latin typeface="Helvetica" panose="020B0504020202030204" pitchFamily="34" charset="0"/>
              </a:rPr>
              <a:t>Il collegamento “Soggetto Giuridico” dopo aver selezionato “Crea Nuova” dalla voce “Persona Offesa” dal menu ad albero, si accede al pannello per l’inserimento di una nuova Persona Offesa – Soggetto Giuridico: </a:t>
            </a:r>
          </a:p>
        </p:txBody>
      </p:sp>
      <p:pic>
        <p:nvPicPr>
          <p:cNvPr id="296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188" y="2636912"/>
            <a:ext cx="8301688" cy="422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Tommaso.Petragallo\Downloads\Logo_Repubblica_italian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1953" y="260648"/>
            <a:ext cx="1048519" cy="117833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7596336" y="6021288"/>
            <a:ext cx="699876" cy="369332"/>
          </a:xfrm>
          <a:prstGeom prst="rect">
            <a:avLst/>
          </a:prstGeom>
          <a:noFill/>
        </p:spPr>
        <p:txBody>
          <a:bodyPr wrap="square" rtlCol="0">
            <a:spAutoFit/>
          </a:bodyPr>
          <a:lstStyle/>
          <a:p>
            <a:r>
              <a:rPr lang="it-IT" dirty="0"/>
              <a:t>38</a:t>
            </a:r>
          </a:p>
        </p:txBody>
      </p:sp>
      <p:sp>
        <p:nvSpPr>
          <p:cNvPr id="9" name="Rettangolo 8"/>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310132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827584" y="1484784"/>
            <a:ext cx="8208912" cy="1800200"/>
          </a:xfrm>
        </p:spPr>
        <p:txBody>
          <a:bodyPr>
            <a:normAutofit fontScale="90000"/>
          </a:bodyPr>
          <a:lstStyle/>
          <a:p>
            <a:pPr algn="ctr"/>
            <a:r>
              <a:rPr lang="it-IT" i="1" u="sng" dirty="0">
                <a:effectLst>
                  <a:outerShdw blurRad="38100" dist="38100" dir="2700000" algn="tl">
                    <a:srgbClr val="000000">
                      <a:alpha val="43137"/>
                    </a:srgbClr>
                  </a:outerShdw>
                </a:effectLst>
                <a:latin typeface="Agency FB" panose="020B0503020202020204" pitchFamily="34" charset="0"/>
              </a:rPr>
              <a:t>Relatore e referente ndr procura potenza </a:t>
            </a:r>
            <a:br>
              <a:rPr lang="it-IT" i="1" u="sng" dirty="0">
                <a:effectLst>
                  <a:outerShdw blurRad="38100" dist="38100" dir="2700000" algn="tl">
                    <a:srgbClr val="000000">
                      <a:alpha val="43137"/>
                    </a:srgbClr>
                  </a:outerShdw>
                </a:effectLst>
                <a:latin typeface="Agency FB" panose="020B0503020202020204" pitchFamily="34" charset="0"/>
              </a:rPr>
            </a:br>
            <a:r>
              <a:rPr lang="it-IT" i="1" u="sng" dirty="0">
                <a:effectLst>
                  <a:outerShdw blurRad="38100" dist="38100" dir="2700000" algn="tl">
                    <a:srgbClr val="000000">
                      <a:alpha val="43137"/>
                    </a:srgbClr>
                  </a:outerShdw>
                </a:effectLst>
                <a:latin typeface="Agency FB" panose="020B0503020202020204" pitchFamily="34" charset="0"/>
              </a:rPr>
              <a:t>Dott. Michele PRILLO</a:t>
            </a:r>
            <a:r>
              <a:rPr lang="it-IT" b="0" dirty="0">
                <a:latin typeface="Agency FB" panose="020B0503020202020204" pitchFamily="34" charset="0"/>
              </a:rPr>
              <a:t/>
            </a:r>
            <a:br>
              <a:rPr lang="it-IT" b="0" dirty="0">
                <a:latin typeface="Agency FB" panose="020B0503020202020204" pitchFamily="34" charset="0"/>
              </a:rPr>
            </a:br>
            <a:r>
              <a:rPr lang="it-IT" b="0" dirty="0">
                <a:latin typeface="Agency FB" panose="020B0503020202020204" pitchFamily="34" charset="0"/>
              </a:rPr>
              <a:t/>
            </a:r>
            <a:br>
              <a:rPr lang="it-IT" b="0" dirty="0">
                <a:latin typeface="Agency FB" panose="020B0503020202020204" pitchFamily="34" charset="0"/>
              </a:rPr>
            </a:br>
            <a:r>
              <a:rPr lang="it-IT" i="1" u="sng" dirty="0">
                <a:effectLst>
                  <a:outerShdw blurRad="38100" dist="38100" dir="2700000" algn="tl">
                    <a:srgbClr val="000000">
                      <a:alpha val="43137"/>
                    </a:srgbClr>
                  </a:outerShdw>
                </a:effectLst>
                <a:latin typeface="Agency FB" panose="020B0503020202020204" pitchFamily="34" charset="0"/>
              </a:rPr>
              <a:t>progettazione </a:t>
            </a:r>
            <a:r>
              <a:rPr lang="it-IT" i="1" u="sng" dirty="0" err="1">
                <a:effectLst>
                  <a:outerShdw blurRad="38100" dist="38100" dir="2700000" algn="tl">
                    <a:srgbClr val="000000">
                      <a:alpha val="43137"/>
                    </a:srgbClr>
                  </a:outerShdw>
                </a:effectLst>
                <a:latin typeface="Agency FB" panose="020B0503020202020204" pitchFamily="34" charset="0"/>
              </a:rPr>
              <a:t>power</a:t>
            </a:r>
            <a:r>
              <a:rPr lang="it-IT" i="1" u="sng" dirty="0">
                <a:effectLst>
                  <a:outerShdw blurRad="38100" dist="38100" dir="2700000" algn="tl">
                    <a:srgbClr val="000000">
                      <a:alpha val="43137"/>
                    </a:srgbClr>
                  </a:outerShdw>
                </a:effectLst>
                <a:latin typeface="Agency FB" panose="020B0503020202020204" pitchFamily="34" charset="0"/>
              </a:rPr>
              <a:t> </a:t>
            </a:r>
            <a:r>
              <a:rPr lang="it-IT" i="1" u="sng" dirty="0" err="1">
                <a:effectLst>
                  <a:outerShdw blurRad="38100" dist="38100" dir="2700000" algn="tl">
                    <a:srgbClr val="000000">
                      <a:alpha val="43137"/>
                    </a:srgbClr>
                  </a:outerShdw>
                </a:effectLst>
                <a:latin typeface="Agency FB" panose="020B0503020202020204" pitchFamily="34" charset="0"/>
              </a:rPr>
              <a:t>point</a:t>
            </a:r>
            <a:r>
              <a:rPr lang="it-IT" b="0" i="1" u="sng" dirty="0">
                <a:latin typeface="Agency FB" panose="020B0503020202020204" pitchFamily="34" charset="0"/>
              </a:rPr>
              <a:t/>
            </a:r>
            <a:br>
              <a:rPr lang="it-IT" b="0" i="1" u="sng" dirty="0">
                <a:latin typeface="Agency FB" panose="020B0503020202020204" pitchFamily="34" charset="0"/>
              </a:rPr>
            </a:br>
            <a:r>
              <a:rPr lang="it-IT" sz="3800" b="0" dirty="0">
                <a:latin typeface="Agency FB" panose="020B0503020202020204" pitchFamily="34" charset="0"/>
              </a:rPr>
              <a:t>assistente della p. di s. </a:t>
            </a:r>
            <a:r>
              <a:rPr lang="it-IT" sz="3800" b="0" dirty="0" err="1">
                <a:latin typeface="Agency FB" panose="020B0503020202020204" pitchFamily="34" charset="0"/>
              </a:rPr>
              <a:t>petragallo</a:t>
            </a:r>
            <a:r>
              <a:rPr lang="it-IT" sz="3800" b="0" dirty="0">
                <a:latin typeface="Agency FB" panose="020B0503020202020204" pitchFamily="34" charset="0"/>
              </a:rPr>
              <a:t> </a:t>
            </a:r>
            <a:r>
              <a:rPr lang="it-IT" sz="3800" b="0" dirty="0" err="1">
                <a:latin typeface="Agency FB" panose="020B0503020202020204" pitchFamily="34" charset="0"/>
              </a:rPr>
              <a:t>tommaso</a:t>
            </a:r>
            <a:r>
              <a:rPr lang="it-IT" sz="3800" b="0" dirty="0">
                <a:latin typeface="Agency FB" panose="020B0503020202020204" pitchFamily="34" charset="0"/>
              </a:rPr>
              <a:t/>
            </a:r>
            <a:br>
              <a:rPr lang="it-IT" sz="3800" b="0" dirty="0">
                <a:latin typeface="Agency FB" panose="020B0503020202020204" pitchFamily="34" charset="0"/>
              </a:rPr>
            </a:br>
            <a:r>
              <a:rPr lang="it-IT" sz="3800" b="0" dirty="0">
                <a:latin typeface="Agency FB" panose="020B0503020202020204" pitchFamily="34" charset="0"/>
              </a:rPr>
              <a:t>assistente giudiziario </a:t>
            </a:r>
            <a:r>
              <a:rPr lang="it-IT" sz="3800" b="0" dirty="0" err="1">
                <a:latin typeface="Agency FB" panose="020B0503020202020204" pitchFamily="34" charset="0"/>
              </a:rPr>
              <a:t>ciaraffa</a:t>
            </a:r>
            <a:r>
              <a:rPr lang="it-IT" sz="3800" b="0" dirty="0">
                <a:latin typeface="Agency FB" panose="020B0503020202020204" pitchFamily="34" charset="0"/>
              </a:rPr>
              <a:t> </a:t>
            </a:r>
            <a:r>
              <a:rPr lang="it-IT" sz="3800" b="0" dirty="0" err="1">
                <a:latin typeface="Agency FB" panose="020B0503020202020204" pitchFamily="34" charset="0"/>
              </a:rPr>
              <a:t>carmine</a:t>
            </a:r>
            <a:endParaRPr lang="it-IT" sz="3800" b="0" dirty="0">
              <a:latin typeface="Agency FB" panose="020B0503020202020204" pitchFamily="34" charset="0"/>
            </a:endParaRPr>
          </a:p>
        </p:txBody>
      </p:sp>
      <p:pic>
        <p:nvPicPr>
          <p:cNvPr id="10" name="Picture 2" descr="C:\Users\Tommaso.Petragallo\Downloads\computer-immagine-animata-015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187" y="5301208"/>
            <a:ext cx="2014041"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944" y="116632"/>
            <a:ext cx="2088232" cy="13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0239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4500" decel="100000" fill="hold"/>
                                        <p:tgtEl>
                                          <p:spTgt spid="7"/>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gtEl>
                                        <p:attrNameLst>
                                          <p:attrName>ppt_y</p:attrName>
                                        </p:attrNameLst>
                                      </p:cBhvr>
                                      <p:tavLst>
                                        <p:tav tm="0">
                                          <p:val>
                                            <p:strVal val="#ppt_y-.03"/>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827584" y="1484784"/>
            <a:ext cx="8208912" cy="1800200"/>
          </a:xfrm>
        </p:spPr>
        <p:txBody>
          <a:bodyPr>
            <a:normAutofit fontScale="90000"/>
          </a:bodyPr>
          <a:lstStyle/>
          <a:p>
            <a:pPr algn="ctr"/>
            <a:r>
              <a:rPr lang="it-IT" i="1" u="sng" dirty="0">
                <a:effectLst>
                  <a:outerShdw blurRad="38100" dist="38100" dir="2700000" algn="tl">
                    <a:srgbClr val="000000">
                      <a:alpha val="43137"/>
                    </a:srgbClr>
                  </a:outerShdw>
                </a:effectLst>
                <a:latin typeface="Agency FB" panose="020B0503020202020204" pitchFamily="34" charset="0"/>
              </a:rPr>
              <a:t>Relatore e referente ndr procura potenza </a:t>
            </a:r>
            <a:br>
              <a:rPr lang="it-IT" i="1" u="sng" dirty="0">
                <a:effectLst>
                  <a:outerShdw blurRad="38100" dist="38100" dir="2700000" algn="tl">
                    <a:srgbClr val="000000">
                      <a:alpha val="43137"/>
                    </a:srgbClr>
                  </a:outerShdw>
                </a:effectLst>
                <a:latin typeface="Agency FB" panose="020B0503020202020204" pitchFamily="34" charset="0"/>
              </a:rPr>
            </a:br>
            <a:r>
              <a:rPr lang="it-IT" i="1" u="sng" dirty="0">
                <a:effectLst>
                  <a:outerShdw blurRad="38100" dist="38100" dir="2700000" algn="tl">
                    <a:srgbClr val="000000">
                      <a:alpha val="43137"/>
                    </a:srgbClr>
                  </a:outerShdw>
                </a:effectLst>
                <a:latin typeface="Agency FB" panose="020B0503020202020204" pitchFamily="34" charset="0"/>
              </a:rPr>
              <a:t>Dott. Michele PRILLO</a:t>
            </a:r>
            <a:r>
              <a:rPr lang="it-IT" b="0" dirty="0">
                <a:latin typeface="Agency FB" panose="020B0503020202020204" pitchFamily="34" charset="0"/>
              </a:rPr>
              <a:t/>
            </a:r>
            <a:br>
              <a:rPr lang="it-IT" b="0" dirty="0">
                <a:latin typeface="Agency FB" panose="020B0503020202020204" pitchFamily="34" charset="0"/>
              </a:rPr>
            </a:br>
            <a:r>
              <a:rPr lang="it-IT" b="0" dirty="0">
                <a:latin typeface="Agency FB" panose="020B0503020202020204" pitchFamily="34" charset="0"/>
              </a:rPr>
              <a:t/>
            </a:r>
            <a:br>
              <a:rPr lang="it-IT" b="0" dirty="0">
                <a:latin typeface="Agency FB" panose="020B0503020202020204" pitchFamily="34" charset="0"/>
              </a:rPr>
            </a:br>
            <a:r>
              <a:rPr lang="it-IT" i="1" u="sng" dirty="0">
                <a:effectLst>
                  <a:outerShdw blurRad="38100" dist="38100" dir="2700000" algn="tl">
                    <a:srgbClr val="000000">
                      <a:alpha val="43137"/>
                    </a:srgbClr>
                  </a:outerShdw>
                </a:effectLst>
                <a:latin typeface="Agency FB" panose="020B0503020202020204" pitchFamily="34" charset="0"/>
              </a:rPr>
              <a:t>grazie per l’attenzione</a:t>
            </a:r>
            <a:br>
              <a:rPr lang="it-IT" i="1" u="sng" dirty="0">
                <a:effectLst>
                  <a:outerShdw blurRad="38100" dist="38100" dir="2700000" algn="tl">
                    <a:srgbClr val="000000">
                      <a:alpha val="43137"/>
                    </a:srgbClr>
                  </a:outerShdw>
                </a:effectLst>
                <a:latin typeface="Agency FB" panose="020B0503020202020204" pitchFamily="34" charset="0"/>
              </a:rPr>
            </a:br>
            <a:endParaRPr lang="it-IT" sz="3800" b="0" dirty="0">
              <a:latin typeface="Agency FB" panose="020B0503020202020204" pitchFamily="34" charset="0"/>
            </a:endParaRPr>
          </a:p>
        </p:txBody>
      </p:sp>
      <p:pic>
        <p:nvPicPr>
          <p:cNvPr id="10" name="Picture 2" descr="C:\Users\Tommaso.Petragallo\Downloads\computer-immagine-animata-015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187" y="5301208"/>
            <a:ext cx="2014041"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7944" y="116632"/>
            <a:ext cx="2088232" cy="135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3751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ppt_x</p:attrName>
                                        </p:attrNameLst>
                                      </p:cBhvr>
                                      <p:tavLst>
                                        <p:tav tm="0">
                                          <p:val>
                                            <p:strVal val="#ppt_x"/>
                                          </p:val>
                                        </p:tav>
                                        <p:tav tm="100000">
                                          <p:val>
                                            <p:strVal val="#ppt_x"/>
                                          </p:val>
                                        </p:tav>
                                      </p:tavLst>
                                    </p:anim>
                                    <p:anim calcmode="lin" valueType="num">
                                      <p:cBhvr>
                                        <p:cTn id="9" dur="4500" decel="100000" fill="hold"/>
                                        <p:tgtEl>
                                          <p:spTgt spid="7"/>
                                        </p:tgtEl>
                                        <p:attrNameLst>
                                          <p:attrName>ppt_y</p:attrName>
                                        </p:attrNameLst>
                                      </p:cBhvr>
                                      <p:tavLst>
                                        <p:tav tm="0">
                                          <p:val>
                                            <p:strVal val="#ppt_y+1"/>
                                          </p:val>
                                        </p:tav>
                                        <p:tav tm="100000">
                                          <p:val>
                                            <p:strVal val="#ppt_y-.03"/>
                                          </p:val>
                                        </p:tav>
                                      </p:tavLst>
                                    </p:anim>
                                    <p:anim calcmode="lin" valueType="num">
                                      <p:cBhvr>
                                        <p:cTn id="10" dur="500" accel="100000" fill="hold">
                                          <p:stCondLst>
                                            <p:cond delay="4500"/>
                                          </p:stCondLst>
                                        </p:cTn>
                                        <p:tgtEl>
                                          <p:spTgt spid="7"/>
                                        </p:tgtEl>
                                        <p:attrNameLst>
                                          <p:attrName>ppt_y</p:attrName>
                                        </p:attrNameLst>
                                      </p:cBhvr>
                                      <p:tavLst>
                                        <p:tav tm="0">
                                          <p:val>
                                            <p:strVal val="#ppt_y-.03"/>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476672"/>
            <a:ext cx="7200800" cy="614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8" y="-99392"/>
            <a:ext cx="904503" cy="90043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7308304" y="1772816"/>
            <a:ext cx="504056" cy="553998"/>
          </a:xfrm>
          <a:prstGeom prst="rect">
            <a:avLst/>
          </a:prstGeom>
          <a:noFill/>
        </p:spPr>
        <p:txBody>
          <a:bodyPr wrap="square" rtlCol="0">
            <a:spAutoFit/>
          </a:bodyPr>
          <a:lstStyle/>
          <a:p>
            <a:r>
              <a:rPr lang="it-IT" sz="3000" b="1" dirty="0"/>
              <a:t>3</a:t>
            </a:r>
          </a:p>
        </p:txBody>
      </p:sp>
      <p:sp>
        <p:nvSpPr>
          <p:cNvPr id="7" name="Rettangolo 6"/>
          <p:cNvSpPr/>
          <p:nvPr/>
        </p:nvSpPr>
        <p:spPr>
          <a:xfrm rot="16200000">
            <a:off x="-2883150" y="3251302"/>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90559163"/>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0744"/>
            <a:ext cx="8892479" cy="400110"/>
          </a:xfrm>
          <a:prstGeom prst="rect">
            <a:avLst/>
          </a:prstGeom>
        </p:spPr>
        <p:txBody>
          <a:bodyPr wrap="square">
            <a:spAutoFit/>
          </a:bodyPr>
          <a:lstStyle/>
          <a:p>
            <a:r>
              <a:rPr lang="it-IT" sz="2000" b="1" dirty="0">
                <a:solidFill>
                  <a:srgbClr val="FF0000"/>
                </a:solidFill>
                <a:latin typeface="Helvetica" panose="020B0504020202030204" pitchFamily="34" charset="0"/>
              </a:rPr>
              <a:t>       Gli stati dell’invio possibili sono riportati nella seguente tabella: </a:t>
            </a:r>
          </a:p>
        </p:txBody>
      </p:sp>
      <p:sp>
        <p:nvSpPr>
          <p:cNvPr id="12" name="Rettangolo 11"/>
          <p:cNvSpPr/>
          <p:nvPr/>
        </p:nvSpPr>
        <p:spPr>
          <a:xfrm>
            <a:off x="622781" y="550108"/>
            <a:ext cx="7457407"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it-IT" sz="1600" b="1" dirty="0">
                <a:latin typeface="Helvetica" panose="020B0504020202030204" pitchFamily="34" charset="0"/>
              </a:rPr>
              <a:t>Da questa maschera è anche possibile effettuare una stampa dell’esito della ricerca selezionando l’icona della stampante. Viene chiesto se si desidera aprire o salvare il report. </a:t>
            </a:r>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82" y="1438983"/>
            <a:ext cx="8413714" cy="538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ommaso.Petragallo\Downloads\Logo_Repubblica_italia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96212" y="495760"/>
            <a:ext cx="700445" cy="80277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864164" y="5949280"/>
            <a:ext cx="432048" cy="553998"/>
          </a:xfrm>
          <a:prstGeom prst="rect">
            <a:avLst/>
          </a:prstGeom>
          <a:noFill/>
        </p:spPr>
        <p:txBody>
          <a:bodyPr wrap="square" rtlCol="0">
            <a:spAutoFit/>
          </a:bodyPr>
          <a:lstStyle/>
          <a:p>
            <a:r>
              <a:rPr lang="it-IT" sz="3000" b="1" dirty="0"/>
              <a:t>4</a:t>
            </a:r>
          </a:p>
        </p:txBody>
      </p:sp>
      <p:sp>
        <p:nvSpPr>
          <p:cNvPr id="9" name="Rettangolo 8"/>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81290104"/>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369864" y="5949280"/>
            <a:ext cx="1162576" cy="523220"/>
          </a:xfrm>
          <a:prstGeom prst="rect">
            <a:avLst/>
          </a:prstGeom>
          <a:noFill/>
        </p:spPr>
        <p:txBody>
          <a:bodyPr wrap="square" rtlCol="0">
            <a:spAutoFit/>
          </a:bodyPr>
          <a:lstStyle/>
          <a:p>
            <a:r>
              <a:rPr lang="it-IT" sz="2800" b="1" dirty="0"/>
              <a:t>4-bis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474" y="4380118"/>
            <a:ext cx="829533" cy="54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814" y="3614065"/>
            <a:ext cx="794721" cy="503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321" y="2693657"/>
            <a:ext cx="794721" cy="497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3740" y="1916832"/>
            <a:ext cx="794721" cy="6166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ttangolo 2"/>
          <p:cNvSpPr/>
          <p:nvPr/>
        </p:nvSpPr>
        <p:spPr>
          <a:xfrm>
            <a:off x="2366320" y="31324"/>
            <a:ext cx="6777679" cy="1138773"/>
          </a:xfrm>
          <a:prstGeom prst="rect">
            <a:avLst/>
          </a:prstGeom>
        </p:spPr>
        <p:txBody>
          <a:bodyPr wrap="square">
            <a:spAutoFit/>
          </a:bodyPr>
          <a:lstStyle/>
          <a:p>
            <a:r>
              <a:rPr lang="it-IT" sz="3400" b="1" dirty="0">
                <a:ln w="18000">
                  <a:solidFill>
                    <a:schemeClr val="accent2">
                      <a:satMod val="140000"/>
                    </a:schemeClr>
                  </a:solidFill>
                  <a:prstDash val="solid"/>
                  <a:miter lim="800000"/>
                </a:ln>
                <a:noFill/>
                <a:latin typeface="Agency FB" panose="020B0503020202020204" pitchFamily="34" charset="0"/>
              </a:rPr>
              <a:t>- Gli stati dell’invio possibili sono riportati nella seguente tabella: </a:t>
            </a:r>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187" y="1196752"/>
            <a:ext cx="794721" cy="5040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ttangolo 3"/>
          <p:cNvSpPr/>
          <p:nvPr/>
        </p:nvSpPr>
        <p:spPr>
          <a:xfrm>
            <a:off x="2949811" y="1177588"/>
            <a:ext cx="2031325" cy="523220"/>
          </a:xfrm>
          <a:prstGeom prst="rect">
            <a:avLst/>
          </a:prstGeom>
          <a:ln>
            <a:solidFill>
              <a:schemeClr val="tx1"/>
            </a:solidFill>
          </a:ln>
        </p:spPr>
        <p:txBody>
          <a:bodyPr wrap="none">
            <a:spAutoFit/>
          </a:bodyPr>
          <a:lstStyle/>
          <a:p>
            <a:r>
              <a:rPr lang="it-IT" sz="2800" b="1" i="1" dirty="0">
                <a:latin typeface="Agency FB" panose="020B0503020202020204" pitchFamily="34" charset="0"/>
              </a:rPr>
              <a:t>In transito 	</a:t>
            </a:r>
          </a:p>
        </p:txBody>
      </p:sp>
      <p:sp>
        <p:nvSpPr>
          <p:cNvPr id="5" name="Rettangolo 4"/>
          <p:cNvSpPr/>
          <p:nvPr/>
        </p:nvSpPr>
        <p:spPr>
          <a:xfrm>
            <a:off x="3431242" y="1963551"/>
            <a:ext cx="4801314" cy="523220"/>
          </a:xfrm>
          <a:prstGeom prst="rect">
            <a:avLst/>
          </a:prstGeom>
          <a:ln>
            <a:solidFill>
              <a:schemeClr val="tx1"/>
            </a:solidFill>
          </a:ln>
        </p:spPr>
        <p:txBody>
          <a:bodyPr wrap="none">
            <a:spAutoFit/>
          </a:bodyPr>
          <a:lstStyle/>
          <a:p>
            <a:r>
              <a:rPr lang="it-IT" sz="2800" b="1" i="1" dirty="0">
                <a:latin typeface="Agency FB" panose="020B0503020202020204" pitchFamily="34" charset="0"/>
              </a:rPr>
              <a:t>Inviata correttamente alla Procura 	</a:t>
            </a:r>
          </a:p>
        </p:txBody>
      </p:sp>
      <p:sp>
        <p:nvSpPr>
          <p:cNvPr id="6" name="Rettangolo 5"/>
          <p:cNvSpPr/>
          <p:nvPr/>
        </p:nvSpPr>
        <p:spPr>
          <a:xfrm>
            <a:off x="3892906" y="2677727"/>
            <a:ext cx="3877985" cy="523220"/>
          </a:xfrm>
          <a:prstGeom prst="rect">
            <a:avLst/>
          </a:prstGeom>
          <a:ln>
            <a:solidFill>
              <a:schemeClr val="tx1"/>
            </a:solidFill>
          </a:ln>
        </p:spPr>
        <p:txBody>
          <a:bodyPr wrap="none">
            <a:spAutoFit/>
          </a:bodyPr>
          <a:lstStyle/>
          <a:p>
            <a:r>
              <a:rPr lang="it-IT" sz="2800" b="1" i="1" dirty="0">
                <a:latin typeface="Agency FB" panose="020B0503020202020204" pitchFamily="34" charset="0"/>
              </a:rPr>
              <a:t>Acquisita dalla procura 	</a:t>
            </a:r>
          </a:p>
        </p:txBody>
      </p:sp>
      <p:sp>
        <p:nvSpPr>
          <p:cNvPr id="7" name="Rettangolo 6"/>
          <p:cNvSpPr/>
          <p:nvPr/>
        </p:nvSpPr>
        <p:spPr>
          <a:xfrm>
            <a:off x="5338539" y="3577614"/>
            <a:ext cx="2031325" cy="523220"/>
          </a:xfrm>
          <a:prstGeom prst="rect">
            <a:avLst/>
          </a:prstGeom>
          <a:ln>
            <a:solidFill>
              <a:schemeClr val="tx1"/>
            </a:solidFill>
          </a:ln>
        </p:spPr>
        <p:txBody>
          <a:bodyPr wrap="none">
            <a:spAutoFit/>
          </a:bodyPr>
          <a:lstStyle/>
          <a:p>
            <a:r>
              <a:rPr lang="it-IT" sz="2800" b="1" i="1" dirty="0">
                <a:latin typeface="Agency FB" panose="020B0503020202020204" pitchFamily="34" charset="0"/>
              </a:rPr>
              <a:t>Rigettata 	</a:t>
            </a:r>
          </a:p>
        </p:txBody>
      </p:sp>
      <p:sp>
        <p:nvSpPr>
          <p:cNvPr id="8" name="Rettangolo 7"/>
          <p:cNvSpPr/>
          <p:nvPr/>
        </p:nvSpPr>
        <p:spPr>
          <a:xfrm>
            <a:off x="5940152" y="4397898"/>
            <a:ext cx="2031325" cy="523220"/>
          </a:xfrm>
          <a:prstGeom prst="rect">
            <a:avLst/>
          </a:prstGeom>
          <a:ln>
            <a:solidFill>
              <a:schemeClr val="tx1"/>
            </a:solidFill>
          </a:ln>
        </p:spPr>
        <p:txBody>
          <a:bodyPr wrap="none">
            <a:spAutoFit/>
          </a:bodyPr>
          <a:lstStyle/>
          <a:p>
            <a:r>
              <a:rPr lang="it-IT" sz="2800" b="1" i="1" dirty="0" err="1">
                <a:latin typeface="Agency FB" panose="020B0503020202020204" pitchFamily="34" charset="0"/>
              </a:rPr>
              <a:t>Reinviata</a:t>
            </a:r>
            <a:r>
              <a:rPr lang="it-IT" dirty="0"/>
              <a:t> 	</a:t>
            </a:r>
          </a:p>
        </p:txBody>
      </p:sp>
      <p:cxnSp>
        <p:nvCxnSpPr>
          <p:cNvPr id="10" name="Connettore 2 9"/>
          <p:cNvCxnSpPr/>
          <p:nvPr/>
        </p:nvCxnSpPr>
        <p:spPr>
          <a:xfrm>
            <a:off x="2483768" y="1448780"/>
            <a:ext cx="360040" cy="0"/>
          </a:xfrm>
          <a:prstGeom prst="straightConnector1">
            <a:avLst/>
          </a:prstGeom>
          <a:ln>
            <a:solidFill>
              <a:schemeClr val="accent2">
                <a:lumMod val="75000"/>
              </a:schemeClr>
            </a:solidFill>
            <a:tailEnd type="arrow"/>
          </a:ln>
          <a:effectLst>
            <a:glow rad="139700">
              <a:schemeClr val="accent3">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16" name="Connettore 2 15"/>
          <p:cNvCxnSpPr/>
          <p:nvPr/>
        </p:nvCxnSpPr>
        <p:spPr>
          <a:xfrm>
            <a:off x="2843808" y="2225161"/>
            <a:ext cx="360040" cy="0"/>
          </a:xfrm>
          <a:prstGeom prst="straightConnector1">
            <a:avLst/>
          </a:prstGeom>
          <a:ln>
            <a:solidFill>
              <a:schemeClr val="accent2">
                <a:lumMod val="75000"/>
              </a:schemeClr>
            </a:solidFill>
            <a:tailEnd type="arrow"/>
          </a:ln>
          <a:effectLst>
            <a:glow rad="139700">
              <a:schemeClr val="accent3">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17" name="Connettore 2 16"/>
          <p:cNvCxnSpPr/>
          <p:nvPr/>
        </p:nvCxnSpPr>
        <p:spPr>
          <a:xfrm>
            <a:off x="3347864" y="2942576"/>
            <a:ext cx="360040" cy="0"/>
          </a:xfrm>
          <a:prstGeom prst="straightConnector1">
            <a:avLst/>
          </a:prstGeom>
          <a:ln>
            <a:solidFill>
              <a:schemeClr val="accent2">
                <a:lumMod val="75000"/>
              </a:schemeClr>
            </a:solidFill>
            <a:tailEnd type="arrow"/>
          </a:ln>
          <a:effectLst>
            <a:glow rad="139700">
              <a:schemeClr val="accent3">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18" name="Connettore 2 17"/>
          <p:cNvCxnSpPr/>
          <p:nvPr/>
        </p:nvCxnSpPr>
        <p:spPr>
          <a:xfrm>
            <a:off x="4499992" y="3913491"/>
            <a:ext cx="360040" cy="0"/>
          </a:xfrm>
          <a:prstGeom prst="straightConnector1">
            <a:avLst/>
          </a:prstGeom>
          <a:ln>
            <a:solidFill>
              <a:schemeClr val="accent2">
                <a:lumMod val="75000"/>
              </a:schemeClr>
            </a:solidFill>
            <a:tailEnd type="arrow"/>
          </a:ln>
          <a:effectLst>
            <a:glow rad="139700">
              <a:schemeClr val="accent3">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cxnSp>
        <p:nvCxnSpPr>
          <p:cNvPr id="19" name="Connettore 2 18"/>
          <p:cNvCxnSpPr/>
          <p:nvPr/>
        </p:nvCxnSpPr>
        <p:spPr>
          <a:xfrm>
            <a:off x="5158519" y="4650618"/>
            <a:ext cx="360040" cy="0"/>
          </a:xfrm>
          <a:prstGeom prst="straightConnector1">
            <a:avLst/>
          </a:prstGeom>
          <a:ln>
            <a:solidFill>
              <a:schemeClr val="accent2">
                <a:lumMod val="75000"/>
              </a:schemeClr>
            </a:solidFill>
            <a:tailEnd type="arrow"/>
          </a:ln>
          <a:effectLst>
            <a:glow rad="139700">
              <a:schemeClr val="accent3">
                <a:satMod val="175000"/>
                <a:alpha val="40000"/>
              </a:schemeClr>
            </a:glow>
            <a:outerShdw blurRad="40000" dist="20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cxnSp>
      <p:sp>
        <p:nvSpPr>
          <p:cNvPr id="21" name="Rettangolo 20"/>
          <p:cNvSpPr/>
          <p:nvPr/>
        </p:nvSpPr>
        <p:spPr>
          <a:xfrm rot="16200000">
            <a:off x="-2977390" y="3251302"/>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256456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ppt_x"/>
                                          </p:val>
                                        </p:tav>
                                        <p:tav tm="100000">
                                          <p:val>
                                            <p:strVal val="#ppt_x"/>
                                          </p:val>
                                        </p:tav>
                                      </p:tavLst>
                                    </p:anim>
                                    <p:anim calcmode="lin" valueType="num">
                                      <p:cBhvr additive="base">
                                        <p:cTn id="14" dur="30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60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3000" fill="hold"/>
                                        <p:tgtEl>
                                          <p:spTgt spid="6"/>
                                        </p:tgtEl>
                                        <p:attrNameLst>
                                          <p:attrName>ppt_x</p:attrName>
                                        </p:attrNameLst>
                                      </p:cBhvr>
                                      <p:tavLst>
                                        <p:tav tm="0">
                                          <p:val>
                                            <p:strVal val="#ppt_x"/>
                                          </p:val>
                                        </p:tav>
                                        <p:tav tm="100000">
                                          <p:val>
                                            <p:strVal val="#ppt_x"/>
                                          </p:val>
                                        </p:tav>
                                      </p:tavLst>
                                    </p:anim>
                                    <p:anim calcmode="lin" valueType="num">
                                      <p:cBhvr additive="base">
                                        <p:cTn id="19" dur="30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90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anim calcmode="lin" valueType="num">
                                      <p:cBhvr>
                                        <p:cTn id="24" dur="3000" fill="hold"/>
                                        <p:tgtEl>
                                          <p:spTgt spid="7"/>
                                        </p:tgtEl>
                                        <p:attrNameLst>
                                          <p:attrName>ppt_x</p:attrName>
                                        </p:attrNameLst>
                                      </p:cBhvr>
                                      <p:tavLst>
                                        <p:tav tm="0">
                                          <p:val>
                                            <p:strVal val="#ppt_x"/>
                                          </p:val>
                                        </p:tav>
                                        <p:tav tm="100000">
                                          <p:val>
                                            <p:strVal val="#ppt_x"/>
                                          </p:val>
                                        </p:tav>
                                      </p:tavLst>
                                    </p:anim>
                                    <p:anim calcmode="lin" valueType="num">
                                      <p:cBhvr>
                                        <p:cTn id="25" dur="3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0"/>
                                        <p:tgtEl>
                                          <p:spTgt spid="8"/>
                                        </p:tgtEl>
                                      </p:cBhvr>
                                    </p:animEffect>
                                    <p:anim calcmode="lin" valueType="num">
                                      <p:cBhvr>
                                        <p:cTn id="30" dur="3000" fill="hold"/>
                                        <p:tgtEl>
                                          <p:spTgt spid="8"/>
                                        </p:tgtEl>
                                        <p:attrNameLst>
                                          <p:attrName>ppt_x</p:attrName>
                                        </p:attrNameLst>
                                      </p:cBhvr>
                                      <p:tavLst>
                                        <p:tav tm="0">
                                          <p:val>
                                            <p:strVal val="#ppt_x"/>
                                          </p:val>
                                        </p:tav>
                                        <p:tav tm="100000">
                                          <p:val>
                                            <p:strVal val="#ppt_x"/>
                                          </p:val>
                                        </p:tav>
                                      </p:tavLst>
                                    </p:anim>
                                    <p:anim calcmode="lin" valueType="num">
                                      <p:cBhvr>
                                        <p:cTn id="31"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3"/>
          </p:nvPr>
        </p:nvSpPr>
        <p:spPr>
          <a:xfrm>
            <a:off x="124396" y="404664"/>
            <a:ext cx="9036496" cy="576064"/>
          </a:xfrm>
        </p:spPr>
        <p:style>
          <a:lnRef idx="3">
            <a:schemeClr val="lt1"/>
          </a:lnRef>
          <a:fillRef idx="1">
            <a:schemeClr val="accent5"/>
          </a:fillRef>
          <a:effectRef idx="1">
            <a:schemeClr val="accent5"/>
          </a:effectRef>
          <a:fontRef idx="minor">
            <a:schemeClr val="lt1"/>
          </a:fontRef>
        </p:style>
        <p:txBody>
          <a:bodyPr>
            <a:noAutofit/>
          </a:bodyPr>
          <a:lstStyle/>
          <a:p>
            <a:pPr algn="ctr"/>
            <a:r>
              <a:rPr lang="it-IT" sz="2600" i="1" u="sng" dirty="0">
                <a:solidFill>
                  <a:srgbClr val="FF0000"/>
                </a:solidFill>
                <a:latin typeface="Helvetica" panose="020B0504020202030204" pitchFamily="34" charset="0"/>
              </a:rPr>
              <a:t>Iscrizione di una notizia di reato</a:t>
            </a:r>
          </a:p>
          <a:p>
            <a:pPr algn="ctr"/>
            <a:r>
              <a:rPr lang="it-IT" sz="1600" b="0" dirty="0">
                <a:latin typeface="Helvetica" panose="020B0504020202030204" pitchFamily="34" charset="0"/>
              </a:rPr>
              <a:t>               Per iscrivere una annotazione preliminare fare clic sul menu </a:t>
            </a:r>
            <a:r>
              <a:rPr lang="it-IT" sz="1600" dirty="0" err="1">
                <a:latin typeface="Helvetica" panose="020B0504020202030204" pitchFamily="34" charset="0"/>
              </a:rPr>
              <a:t>Ann</a:t>
            </a:r>
            <a:r>
              <a:rPr lang="it-IT" sz="1600" dirty="0">
                <a:latin typeface="Helvetica" panose="020B0504020202030204" pitchFamily="34" charset="0"/>
              </a:rPr>
              <a:t>. Preliminare </a:t>
            </a:r>
            <a:r>
              <a:rPr lang="it-IT" sz="1600" dirty="0" err="1">
                <a:latin typeface="Helvetica" panose="020B0504020202030204" pitchFamily="34" charset="0"/>
              </a:rPr>
              <a:t>Urg</a:t>
            </a:r>
            <a:r>
              <a:rPr lang="it-IT" sz="1600" dirty="0">
                <a:latin typeface="Helvetica" panose="020B0504020202030204" pitchFamily="34" charset="0"/>
              </a:rPr>
              <a:t> o </a:t>
            </a:r>
            <a:r>
              <a:rPr lang="it-IT" sz="1600" dirty="0" err="1">
                <a:latin typeface="Helvetica" panose="020B0504020202030204" pitchFamily="34" charset="0"/>
              </a:rPr>
              <a:t>Ann</a:t>
            </a:r>
            <a:r>
              <a:rPr lang="it-IT" sz="1600" dirty="0">
                <a:latin typeface="Helvetica" panose="020B0504020202030204" pitchFamily="34" charset="0"/>
              </a:rPr>
              <a:t> Preliminare </a:t>
            </a:r>
            <a:r>
              <a:rPr lang="it-IT" sz="1600" dirty="0" err="1">
                <a:latin typeface="Helvetica" panose="020B0504020202030204" pitchFamily="34" charset="0"/>
              </a:rPr>
              <a:t>Ord</a:t>
            </a:r>
            <a:r>
              <a:rPr lang="it-IT" sz="1600" dirty="0">
                <a:latin typeface="Helvetica" panose="020B0504020202030204" pitchFamily="34" charset="0"/>
              </a:rPr>
              <a:t>. </a:t>
            </a:r>
            <a:r>
              <a:rPr lang="it-IT" sz="1600" b="0" dirty="0">
                <a:latin typeface="Helvetica" panose="020B0504020202030204" pitchFamily="34" charset="0"/>
              </a:rPr>
              <a:t>a seconda della tipologia di annotazione preliminare da iscrivere.</a:t>
            </a:r>
            <a:endParaRPr lang="it-IT" sz="1600" i="1" u="sng" dirty="0">
              <a:solidFill>
                <a:srgbClr val="FF0000"/>
              </a:solidFill>
              <a:latin typeface="Helvetica" panose="020B0504020202030204"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47" y="1009938"/>
            <a:ext cx="8640960" cy="542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79712" y="4509120"/>
            <a:ext cx="6480720" cy="8002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t-IT" sz="2000" dirty="0">
                <a:latin typeface="Agency FB" panose="020B0503020202020204" pitchFamily="34" charset="0"/>
              </a:rPr>
              <a:t>Scelta la tipologia fra </a:t>
            </a:r>
            <a:r>
              <a:rPr lang="it-IT" sz="26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Agency FB" panose="020B0503020202020204" pitchFamily="34" charset="0"/>
              </a:rPr>
              <a:t>Urgente</a:t>
            </a:r>
            <a:r>
              <a:rPr lang="it-IT" sz="2000" b="1" dirty="0">
                <a:ln w="19050">
                  <a:solidFill>
                    <a:schemeClr val="tx2">
                      <a:tint val="1000"/>
                    </a:schemeClr>
                  </a:solidFill>
                  <a:prstDash val="solid"/>
                </a:ln>
                <a:solidFill>
                  <a:srgbClr val="92D050"/>
                </a:solidFill>
                <a:effectLst>
                  <a:outerShdw blurRad="50000" dist="50800" dir="7500000" algn="tl">
                    <a:srgbClr val="000000">
                      <a:shade val="5000"/>
                      <a:alpha val="35000"/>
                    </a:srgbClr>
                  </a:outerShdw>
                </a:effectLst>
                <a:latin typeface="Agency FB" panose="020B0503020202020204" pitchFamily="34" charset="0"/>
              </a:rPr>
              <a:t> </a:t>
            </a:r>
            <a:r>
              <a:rPr lang="it-IT" sz="2000" dirty="0">
                <a:latin typeface="Agency FB" panose="020B0503020202020204" pitchFamily="34" charset="0"/>
              </a:rPr>
              <a:t>o </a:t>
            </a:r>
            <a:r>
              <a:rPr lang="it-IT" sz="2600" b="1" dirty="0">
                <a:ln w="18000">
                  <a:solidFill>
                    <a:schemeClr val="accent2">
                      <a:satMod val="140000"/>
                    </a:schemeClr>
                  </a:solidFill>
                  <a:prstDash val="solid"/>
                  <a:miter lim="800000"/>
                </a:ln>
                <a:noFill/>
                <a:latin typeface="Agency FB" panose="020B0503020202020204" pitchFamily="34" charset="0"/>
              </a:rPr>
              <a:t>Ordinaria</a:t>
            </a:r>
            <a:r>
              <a:rPr lang="it-IT" sz="2000" dirty="0">
                <a:latin typeface="Agency FB" panose="020B0503020202020204" pitchFamily="34" charset="0"/>
              </a:rPr>
              <a:t>, per avviare l’ iscrizione dell’annotazione preliminare fare clic sul tasto </a:t>
            </a:r>
            <a:r>
              <a:rPr lang="it-IT" sz="2000" b="1" dirty="0">
                <a:latin typeface="Agency FB" panose="020B0503020202020204" pitchFamily="34" charset="0"/>
              </a:rPr>
              <a:t>nuova </a:t>
            </a:r>
            <a:r>
              <a:rPr lang="it-IT" sz="2000" b="1" dirty="0" err="1">
                <a:latin typeface="Agency FB" panose="020B0503020202020204" pitchFamily="34" charset="0"/>
              </a:rPr>
              <a:t>ann</a:t>
            </a:r>
            <a:r>
              <a:rPr lang="it-IT" sz="2000" b="1" dirty="0">
                <a:latin typeface="Agency FB" panose="020B0503020202020204" pitchFamily="34" charset="0"/>
              </a:rPr>
              <a:t>. </a:t>
            </a:r>
            <a:r>
              <a:rPr lang="it-IT" sz="2000" b="1" dirty="0" err="1">
                <a:latin typeface="Agency FB" panose="020B0503020202020204" pitchFamily="34" charset="0"/>
              </a:rPr>
              <a:t>prel</a:t>
            </a:r>
            <a:r>
              <a:rPr lang="it-IT" sz="2000" dirty="0">
                <a:latin typeface="Agency FB" panose="020B0503020202020204" pitchFamily="34" charset="0"/>
              </a:rPr>
              <a:t>. </a:t>
            </a:r>
          </a:p>
        </p:txBody>
      </p:sp>
      <p:sp>
        <p:nvSpPr>
          <p:cNvPr id="6" name="CasellaDiTesto 5"/>
          <p:cNvSpPr txBox="1"/>
          <p:nvPr/>
        </p:nvSpPr>
        <p:spPr>
          <a:xfrm>
            <a:off x="7956376" y="5301208"/>
            <a:ext cx="432048" cy="553998"/>
          </a:xfrm>
          <a:prstGeom prst="rect">
            <a:avLst/>
          </a:prstGeom>
          <a:noFill/>
        </p:spPr>
        <p:txBody>
          <a:bodyPr wrap="square" rtlCol="0">
            <a:spAutoFit/>
          </a:bodyPr>
          <a:lstStyle/>
          <a:p>
            <a:r>
              <a:rPr lang="it-IT" sz="3000" b="1" dirty="0"/>
              <a:t>5</a:t>
            </a:r>
          </a:p>
        </p:txBody>
      </p:sp>
      <p:cxnSp>
        <p:nvCxnSpPr>
          <p:cNvPr id="9" name="Connettore 2 8"/>
          <p:cNvCxnSpPr/>
          <p:nvPr/>
        </p:nvCxnSpPr>
        <p:spPr>
          <a:xfrm flipH="1" flipV="1">
            <a:off x="1259632" y="2636912"/>
            <a:ext cx="2808312" cy="2016224"/>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cxnSp>
        <p:nvCxnSpPr>
          <p:cNvPr id="11" name="Connettore 2 10"/>
          <p:cNvCxnSpPr/>
          <p:nvPr/>
        </p:nvCxnSpPr>
        <p:spPr>
          <a:xfrm flipH="1" flipV="1">
            <a:off x="1259632" y="2852936"/>
            <a:ext cx="3600400" cy="1656184"/>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81254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16632"/>
            <a:ext cx="770485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ccia in giù 2"/>
          <p:cNvSpPr/>
          <p:nvPr/>
        </p:nvSpPr>
        <p:spPr>
          <a:xfrm rot="7830205">
            <a:off x="4377431" y="1393252"/>
            <a:ext cx="675495" cy="320886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it-IT"/>
          </a:p>
        </p:txBody>
      </p:sp>
      <p:sp>
        <p:nvSpPr>
          <p:cNvPr id="2" name="CasellaDiTesto 1"/>
          <p:cNvSpPr txBox="1"/>
          <p:nvPr/>
        </p:nvSpPr>
        <p:spPr>
          <a:xfrm>
            <a:off x="7526450" y="1421806"/>
            <a:ext cx="504056" cy="553998"/>
          </a:xfrm>
          <a:prstGeom prst="rect">
            <a:avLst/>
          </a:prstGeom>
          <a:noFill/>
        </p:spPr>
        <p:txBody>
          <a:bodyPr wrap="square" rtlCol="0">
            <a:spAutoFit/>
          </a:bodyPr>
          <a:lstStyle/>
          <a:p>
            <a:r>
              <a:rPr lang="it-IT" sz="3000" b="1" dirty="0"/>
              <a:t>6</a:t>
            </a:r>
          </a:p>
        </p:txBody>
      </p:sp>
      <p:sp>
        <p:nvSpPr>
          <p:cNvPr id="6" name="CasellaDiTesto 5"/>
          <p:cNvSpPr txBox="1"/>
          <p:nvPr/>
        </p:nvSpPr>
        <p:spPr>
          <a:xfrm>
            <a:off x="4715178" y="4296568"/>
            <a:ext cx="352923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b="1" i="1" dirty="0">
                <a:latin typeface="Helvetica" panose="020B0504020202030204" pitchFamily="34" charset="0"/>
              </a:rPr>
              <a:t> * Data della Protocollazione</a:t>
            </a:r>
          </a:p>
          <a:p>
            <a:r>
              <a:rPr lang="it-IT" b="1" i="1" dirty="0"/>
              <a:t> </a:t>
            </a:r>
          </a:p>
          <a:p>
            <a:r>
              <a:rPr lang="it-IT" b="1" i="1" dirty="0">
                <a:latin typeface="Helvetica" panose="020B0504020202030204" pitchFamily="34" charset="0"/>
              </a:rPr>
              <a:t> * Data dell’Iscrizione  </a:t>
            </a:r>
          </a:p>
        </p:txBody>
      </p:sp>
      <p:sp>
        <p:nvSpPr>
          <p:cNvPr id="7" name="Rettangolo 6"/>
          <p:cNvSpPr/>
          <p:nvPr/>
        </p:nvSpPr>
        <p:spPr>
          <a:xfrm rot="16200000">
            <a:off x="-3062662" y="3179294"/>
            <a:ext cx="6586989"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Procura Potenza – Dott. Michele PRIILLO – Funzionario Giudiziario – Responsabile dell’Applicativo</a:t>
            </a:r>
          </a:p>
          <a:p>
            <a:pPr algn="ctr"/>
            <a:endParaRPr lang="it-IT"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6.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Form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2246</Words>
  <Application>Microsoft Office PowerPoint</Application>
  <PresentationFormat>Presentazione su schermo (4:3)</PresentationFormat>
  <Paragraphs>233</Paragraphs>
  <Slides>44</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44</vt:i4>
      </vt:variant>
    </vt:vector>
  </HeadingPairs>
  <TitlesOfParts>
    <vt:vector size="52" baseType="lpstr">
      <vt:lpstr>Agency FB</vt:lpstr>
      <vt:lpstr>Aharoni</vt:lpstr>
      <vt:lpstr>Arial</vt:lpstr>
      <vt:lpstr>Brush Script MT</vt:lpstr>
      <vt:lpstr>Calibri</vt:lpstr>
      <vt:lpstr>Georgia</vt:lpstr>
      <vt:lpstr>Helvetica</vt:lpstr>
      <vt:lpstr>Formazione</vt:lpstr>
      <vt:lpstr>Corso di Aggiornamento Portale n.d.r. </vt:lpstr>
      <vt:lpstr>INDICE GENERICO DEI QUADRI GRAFICI: </vt:lpstr>
      <vt:lpstr>     Effettuata la login viene visualizzata la Home page dell’applicativo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Invio multiplo notizie di reato  Tramite l’operazione di selezione (o multi selezione) delle notizie di reato in bozza, è possibile effettuare un invio massivo di più notizie di reato con un solo invio. </vt:lpstr>
      <vt:lpstr>Presentazione standard di PowerPoint</vt:lpstr>
      <vt:lpstr>Cancellazione multipla notizie di reato  Tramite l’operazione di selezione (o multi selezione) delle notizie di reato in bozza, è possibile effettuare una cancellazione massiva di più notizie di reato con una sola operazione. </vt:lpstr>
      <vt:lpstr>Portale NdR Quadri dell’Annotazione Preliminare  Di seguito sono elencati i quadri da cui si possono gestire le informazioni relative all’annotazione preliminare. </vt:lpstr>
      <vt:lpstr>Presentazione standard di PowerPoint</vt:lpstr>
      <vt:lpstr>Se il documento allegato è firmato digitalmente, oltre a verificare la qualità del file, sono effettuati anche dei controlli sulla validità e sulla scadenza della firma digitale. Tali informazioni sono riportate sempre tramite icone provviste di tooltip esplicativi. </vt:lpstr>
      <vt:lpstr>Presentazione standard di PowerPoint</vt:lpstr>
      <vt:lpstr>Tutti gli allegati associati all’annotazione preliminare saranno visualizzati in anteprima prima dell’invio alla procura. Per ognuno di essi saranno riportate le informazioni relative alla qualità del documento e, se presente della firma digitale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Ripristino (post annullamento)  Il ripristino post annullamento di una Cosa in sequestro è possibile attraverso l’apposito pulsante posto in prossimità di ogni elemento annullato, che rimuove gli effetti dell’annullamento. E inoltre possibile ripristinare un intera Cosa in sequestro tramite il pulsante “ripristina” presente nella maschera di dettaglio di una Cosa sequestrata annullata:</vt:lpstr>
      <vt:lpstr>Quadro Persona Offesa  Inserimento Soggetto Fisico  Dopo aver premuto:   il tasto + a fianco della dicitura “Persone Offese” dal menu laterale e aver scelto la voce “Soggetto Fisico”   il collegamento “Soggetto Fisico” dopo aver selezionato “Crea Nuova” dalla voce “Persona Offesa” dal menu ad albero,  si accede al pannello per l’inserimento di una nuova Persona Offesa – Soggetto Fisico:</vt:lpstr>
      <vt:lpstr>Presentazione standard di PowerPoint</vt:lpstr>
      <vt:lpstr>Inserimento Soggetto Giuridico  Dopo aver premuto:   l’icona: , posta a fianco della dicitura “Persone Offese” dal menu laterale  e aver scelto la voce “Soggetto Giuridico”:  </vt:lpstr>
      <vt:lpstr>Relatore e referente ndr procura potenza  Dott. Michele PRILLO  progettazione power point assistente della p. di s. petragallo tommaso assistente giudiziario ciaraffa carmine</vt:lpstr>
      <vt:lpstr>Relatore e referente ndr procura potenza  Dott. Michele PRILLO  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2019-01-18T08:13:10Z</dcterms:created>
  <dcterms:modified xsi:type="dcterms:W3CDTF">2023-06-12T08:32:56Z</dcterms:modified>
</cp:coreProperties>
</file>