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8"/>
  </p:notesMasterIdLst>
  <p:handoutMasterIdLst>
    <p:handoutMasterId r:id="rId29"/>
  </p:handoutMasterIdLst>
  <p:sldIdLst>
    <p:sldId id="256" r:id="rId2"/>
    <p:sldId id="257" r:id="rId3"/>
    <p:sldId id="297" r:id="rId4"/>
    <p:sldId id="296" r:id="rId5"/>
    <p:sldId id="298" r:id="rId6"/>
    <p:sldId id="288" r:id="rId7"/>
    <p:sldId id="266" r:id="rId8"/>
    <p:sldId id="267" r:id="rId9"/>
    <p:sldId id="272" r:id="rId10"/>
    <p:sldId id="270" r:id="rId11"/>
    <p:sldId id="269" r:id="rId12"/>
    <p:sldId id="285" r:id="rId13"/>
    <p:sldId id="286" r:id="rId14"/>
    <p:sldId id="289" r:id="rId15"/>
    <p:sldId id="294" r:id="rId16"/>
    <p:sldId id="291" r:id="rId17"/>
    <p:sldId id="290" r:id="rId18"/>
    <p:sldId id="292" r:id="rId19"/>
    <p:sldId id="278" r:id="rId20"/>
    <p:sldId id="264" r:id="rId21"/>
    <p:sldId id="282" r:id="rId22"/>
    <p:sldId id="263" r:id="rId23"/>
    <p:sldId id="265" r:id="rId24"/>
    <p:sldId id="280" r:id="rId25"/>
    <p:sldId id="281" r:id="rId26"/>
    <p:sldId id="283" r:id="rId27"/>
  </p:sldIdLst>
  <p:sldSz cx="9144000" cy="5688013"/>
  <p:notesSz cx="6858000" cy="9236075"/>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E83"/>
    <a:srgbClr val="8B3291"/>
    <a:srgbClr val="000000"/>
    <a:srgbClr val="DFBA35"/>
    <a:srgbClr val="EAE6E2"/>
    <a:srgbClr val="EEE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69805" autoAdjust="0"/>
  </p:normalViewPr>
  <p:slideViewPr>
    <p:cSldViewPr>
      <p:cViewPr varScale="1">
        <p:scale>
          <a:sx n="62" d="100"/>
          <a:sy n="62" d="100"/>
        </p:scale>
        <p:origin x="-342" y="-84"/>
      </p:cViewPr>
      <p:guideLst>
        <p:guide orient="horz" pos="17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ltLang="en-US"/>
          </a:p>
        </p:txBody>
      </p:sp>
      <p:sp>
        <p:nvSpPr>
          <p:cNvPr id="14339" name="Rectangle 3"/>
          <p:cNvSpPr>
            <a:spLocks noGrp="1" noChangeArrowheads="1"/>
          </p:cNvSpPr>
          <p:nvPr>
            <p:ph type="dt" sz="quarter" idx="1"/>
          </p:nvPr>
        </p:nvSpPr>
        <p:spPr bwMode="auto">
          <a:xfrm>
            <a:off x="3886200"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fld id="{4180B328-6675-4186-819F-4B4FFA2D2261}" type="datetime1">
              <a:rPr lang="en-US" altLang="en-US"/>
              <a:pPr>
                <a:defRPr/>
              </a:pPr>
              <a:t>6/16/2014</a:t>
            </a:fld>
            <a:endParaRPr lang="en-US" altLang="en-US"/>
          </a:p>
        </p:txBody>
      </p:sp>
      <p:sp>
        <p:nvSpPr>
          <p:cNvPr id="14340" name="Rectangle 4"/>
          <p:cNvSpPr>
            <a:spLocks noGrp="1" noChangeArrowheads="1"/>
          </p:cNvSpPr>
          <p:nvPr>
            <p:ph type="ftr" sz="quarter" idx="2"/>
          </p:nvPr>
        </p:nvSpPr>
        <p:spPr bwMode="auto">
          <a:xfrm>
            <a:off x="0" y="8774113"/>
            <a:ext cx="2971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ltLang="en-US"/>
          </a:p>
        </p:txBody>
      </p:sp>
      <p:sp>
        <p:nvSpPr>
          <p:cNvPr id="14341" name="Rectangle 5"/>
          <p:cNvSpPr>
            <a:spLocks noGrp="1" noChangeArrowheads="1"/>
          </p:cNvSpPr>
          <p:nvPr>
            <p:ph type="sldNum" sz="quarter" idx="3"/>
          </p:nvPr>
        </p:nvSpPr>
        <p:spPr bwMode="auto">
          <a:xfrm>
            <a:off x="3886200" y="8774113"/>
            <a:ext cx="2971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46B3C64A-7C2A-4713-9CA1-A68612F9F5D9}" type="slidenum">
              <a:rPr lang="en-US" altLang="en-US"/>
              <a:pPr>
                <a:defRPr/>
              </a:pPr>
              <a:t>‹N›</a:t>
            </a:fld>
            <a:endParaRPr lang="en-US" altLang="en-US"/>
          </a:p>
        </p:txBody>
      </p:sp>
    </p:spTree>
    <p:extLst>
      <p:ext uri="{BB962C8B-B14F-4D97-AF65-F5344CB8AC3E}">
        <p14:creationId xmlns:p14="http://schemas.microsoft.com/office/powerpoint/2010/main" val="1034380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ltLang="en-US"/>
          </a:p>
        </p:txBody>
      </p:sp>
      <p:sp>
        <p:nvSpPr>
          <p:cNvPr id="3075" name="Rectangle 3"/>
          <p:cNvSpPr>
            <a:spLocks noGrp="1" noChangeArrowheads="1"/>
          </p:cNvSpPr>
          <p:nvPr>
            <p:ph type="dt" idx="1"/>
          </p:nvPr>
        </p:nvSpPr>
        <p:spPr bwMode="auto">
          <a:xfrm>
            <a:off x="3886200" y="0"/>
            <a:ext cx="297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fld id="{198F6846-0C64-4288-9B70-BBCD184F465A}" type="datetime1">
              <a:rPr lang="en-US" altLang="en-US"/>
              <a:pPr>
                <a:defRPr/>
              </a:pPr>
              <a:t>6/16/2014</a:t>
            </a:fld>
            <a:endParaRPr lang="en-US" altLang="en-US"/>
          </a:p>
        </p:txBody>
      </p:sp>
      <p:sp>
        <p:nvSpPr>
          <p:cNvPr id="29700" name="Rectangle 4"/>
          <p:cNvSpPr>
            <a:spLocks noGrp="1" noRot="1" noChangeAspect="1" noChangeArrowheads="1" noTextEdit="1"/>
          </p:cNvSpPr>
          <p:nvPr>
            <p:ph type="sldImg" idx="2"/>
          </p:nvPr>
        </p:nvSpPr>
        <p:spPr bwMode="auto">
          <a:xfrm>
            <a:off x="646113" y="692150"/>
            <a:ext cx="556577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87850"/>
            <a:ext cx="50292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774113"/>
            <a:ext cx="2971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6200" y="8774113"/>
            <a:ext cx="2971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3312CA53-AE4C-4B33-B83C-0A72328D63B8}" type="slidenum">
              <a:rPr lang="en-US" altLang="en-US"/>
              <a:pPr>
                <a:defRPr/>
              </a:pPr>
              <a:t>‹N›</a:t>
            </a:fld>
            <a:endParaRPr lang="en-US" altLang="en-US"/>
          </a:p>
        </p:txBody>
      </p:sp>
    </p:spTree>
    <p:extLst>
      <p:ext uri="{BB962C8B-B14F-4D97-AF65-F5344CB8AC3E}">
        <p14:creationId xmlns:p14="http://schemas.microsoft.com/office/powerpoint/2010/main" val="228543526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1</a:t>
            </a:fld>
            <a:endParaRPr lang="en-US" altLang="en-US"/>
          </a:p>
        </p:txBody>
      </p:sp>
    </p:spTree>
    <p:extLst>
      <p:ext uri="{BB962C8B-B14F-4D97-AF65-F5344CB8AC3E}">
        <p14:creationId xmlns:p14="http://schemas.microsoft.com/office/powerpoint/2010/main" val="92095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u="sng" kern="1200" dirty="0" smtClean="0">
                <a:solidFill>
                  <a:schemeClr val="tx1"/>
                </a:solidFill>
                <a:effectLst/>
                <a:latin typeface="Times" charset="0"/>
                <a:ea typeface="+mn-ea"/>
                <a:cs typeface="+mn-cs"/>
              </a:rPr>
              <a:t>N</a:t>
            </a:r>
            <a:r>
              <a:rPr lang="en-US" sz="1200" b="1" u="sng" kern="1200" dirty="0" err="1" smtClean="0">
                <a:solidFill>
                  <a:schemeClr val="tx1"/>
                </a:solidFill>
                <a:effectLst/>
                <a:latin typeface="Times" charset="0"/>
                <a:ea typeface="+mn-ea"/>
                <a:cs typeface="+mn-cs"/>
              </a:rPr>
              <a:t>ew</a:t>
            </a:r>
            <a:r>
              <a:rPr lang="en-US" sz="1200" b="1" u="sng" kern="1200" dirty="0" smtClean="0">
                <a:solidFill>
                  <a:schemeClr val="tx1"/>
                </a:solidFill>
                <a:effectLst/>
                <a:latin typeface="Times" charset="0"/>
                <a:ea typeface="+mn-ea"/>
                <a:cs typeface="+mn-cs"/>
              </a:rPr>
              <a:t> categories for regions: </a:t>
            </a:r>
            <a:r>
              <a:rPr lang="en-US" sz="1200" u="sng" kern="1200" dirty="0" smtClean="0">
                <a:solidFill>
                  <a:schemeClr val="tx1"/>
                </a:solidFill>
                <a:effectLst/>
                <a:latin typeface="Times" charset="0"/>
                <a:ea typeface="+mn-ea"/>
                <a:cs typeface="+mn-cs"/>
              </a:rPr>
              <a:t>Less developed regions, transition regions, more developed regions</a:t>
            </a:r>
            <a:endParaRPr lang="en-GB" sz="1200" u="sng" kern="1200" dirty="0" smtClean="0">
              <a:solidFill>
                <a:schemeClr val="tx1"/>
              </a:solidFill>
              <a:effectLst/>
              <a:latin typeface="Times" charset="0"/>
              <a:ea typeface="+mn-ea"/>
              <a:cs typeface="+mn-cs"/>
            </a:endParaRPr>
          </a:p>
          <a:p>
            <a:pPr lvl="0"/>
            <a:r>
              <a:rPr lang="en-GB" sz="1200" kern="1200" dirty="0" smtClean="0">
                <a:solidFill>
                  <a:schemeClr val="tx1"/>
                </a:solidFill>
                <a:effectLst/>
                <a:latin typeface="Times" charset="0"/>
                <a:ea typeface="+mn-ea"/>
                <a:cs typeface="+mn-cs"/>
              </a:rPr>
              <a:t>‘Less developed’ regions: these are regions where GDP per capita is below 75% of the EU average.</a:t>
            </a:r>
          </a:p>
          <a:p>
            <a:pPr lvl="0"/>
            <a:r>
              <a:rPr lang="en-GB" sz="1200" kern="1200" dirty="0" smtClean="0">
                <a:solidFill>
                  <a:schemeClr val="tx1"/>
                </a:solidFill>
                <a:effectLst/>
                <a:latin typeface="Times" charset="0"/>
                <a:ea typeface="+mn-ea"/>
                <a:cs typeface="+mn-cs"/>
              </a:rPr>
              <a:t>‘Transition’ regions: These are regions where GDP per capita is between 75% and 90% of the EU average. </a:t>
            </a:r>
          </a:p>
          <a:p>
            <a:pPr lvl="0"/>
            <a:r>
              <a:rPr lang="en-GB" sz="1200" kern="1200" dirty="0" smtClean="0">
                <a:solidFill>
                  <a:schemeClr val="tx1"/>
                </a:solidFill>
                <a:effectLst/>
                <a:latin typeface="Times" charset="0"/>
                <a:ea typeface="+mn-ea"/>
                <a:cs typeface="+mn-cs"/>
              </a:rPr>
              <a:t>‘More developed’ regions: These are regions where GDP per capita is above 90% of the average.</a:t>
            </a:r>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10</a:t>
            </a:fld>
            <a:endParaRPr lang="en-US" altLang="en-US"/>
          </a:p>
        </p:txBody>
      </p:sp>
    </p:spTree>
    <p:extLst>
      <p:ext uri="{BB962C8B-B14F-4D97-AF65-F5344CB8AC3E}">
        <p14:creationId xmlns:p14="http://schemas.microsoft.com/office/powerpoint/2010/main" val="197917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11</a:t>
            </a:fld>
            <a:endParaRPr lang="en-US" altLang="en-US"/>
          </a:p>
        </p:txBody>
      </p:sp>
    </p:spTree>
    <p:extLst>
      <p:ext uri="{BB962C8B-B14F-4D97-AF65-F5344CB8AC3E}">
        <p14:creationId xmlns:p14="http://schemas.microsoft.com/office/powerpoint/2010/main" val="287589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Times" charset="0"/>
                <a:ea typeface="+mn-ea"/>
                <a:cs typeface="+mn-cs"/>
              </a:rPr>
              <a:t>Targeting key growth sectors </a:t>
            </a:r>
            <a:endParaRPr lang="en-GB" sz="1200" u="sng" kern="1200" dirty="0" smtClean="0">
              <a:solidFill>
                <a:schemeClr val="tx1"/>
              </a:solidFill>
              <a:effectLst/>
              <a:latin typeface="Times"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charset="0"/>
                <a:ea typeface="+mn-ea"/>
                <a:cs typeface="+mn-cs"/>
              </a:rPr>
              <a:t>Focus </a:t>
            </a:r>
            <a:r>
              <a:rPr lang="en-US" sz="1200" b="1" kern="1200" dirty="0" smtClean="0">
                <a:solidFill>
                  <a:schemeClr val="tx1"/>
                </a:solidFill>
                <a:effectLst/>
                <a:latin typeface="Times" charset="0"/>
                <a:ea typeface="+mn-ea"/>
                <a:cs typeface="+mn-cs"/>
              </a:rPr>
              <a:t>ERDF</a:t>
            </a:r>
            <a:r>
              <a:rPr lang="en-US" sz="1200" kern="1200" dirty="0" smtClean="0">
                <a:solidFill>
                  <a:schemeClr val="tx1"/>
                </a:solidFill>
                <a:effectLst/>
                <a:latin typeface="Times" charset="0"/>
                <a:ea typeface="+mn-ea"/>
                <a:cs typeface="+mn-cs"/>
              </a:rPr>
              <a:t> (around €100 billion): innovation and research, digital agenda, SMEs and low-carbon economy. The ERDF </a:t>
            </a:r>
            <a:r>
              <a:rPr lang="en-GB" sz="1200" kern="1200" dirty="0" smtClean="0">
                <a:solidFill>
                  <a:schemeClr val="tx1"/>
                </a:solidFill>
                <a:effectLst/>
                <a:latin typeface="Times" charset="0"/>
                <a:ea typeface="+mn-ea"/>
                <a:cs typeface="+mn-cs"/>
              </a:rPr>
              <a:t>supports programmes addressing regional development, economic change, enhanced competitiveness and territorial co-operation throughout the EU. Funding priorities include modernising economic structures, creating sustainable jobs and economic growth, research and innovation, environmental protection and risk prevention. Investment in infrastructure also retains an important role, especially in the least-developed regions</a:t>
            </a:r>
          </a:p>
          <a:p>
            <a:pPr lvl="0"/>
            <a:endParaRPr lang="en-GB" sz="1200" kern="1200" dirty="0" smtClean="0">
              <a:solidFill>
                <a:schemeClr val="tx1"/>
              </a:solidFill>
              <a:effectLst/>
              <a:latin typeface="Times"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charset="0"/>
                <a:ea typeface="+mn-ea"/>
                <a:cs typeface="+mn-cs"/>
              </a:rPr>
              <a:t>Focus </a:t>
            </a:r>
            <a:r>
              <a:rPr lang="en-US" sz="1200" b="1" kern="1200" dirty="0" smtClean="0">
                <a:solidFill>
                  <a:schemeClr val="tx1"/>
                </a:solidFill>
                <a:effectLst/>
                <a:latin typeface="Times" charset="0"/>
                <a:ea typeface="+mn-ea"/>
                <a:cs typeface="+mn-cs"/>
              </a:rPr>
              <a:t>ESF</a:t>
            </a:r>
            <a:r>
              <a:rPr lang="en-US" sz="1200" kern="1200" dirty="0" smtClean="0">
                <a:solidFill>
                  <a:schemeClr val="tx1"/>
                </a:solidFill>
                <a:effectLst/>
                <a:latin typeface="Times" charset="0"/>
                <a:ea typeface="+mn-ea"/>
                <a:cs typeface="+mn-cs"/>
              </a:rPr>
              <a:t> (around €70 billion ): employment and mobility, training and life-long learning, better public administration, education and social inclusion </a:t>
            </a:r>
            <a:r>
              <a:rPr lang="en-US" sz="1200" kern="1200" dirty="0" smtClean="0">
                <a:solidFill>
                  <a:schemeClr val="tx1"/>
                </a:solidFill>
                <a:effectLst/>
                <a:latin typeface="Times" charset="0"/>
                <a:ea typeface="+mn-ea"/>
                <a:cs typeface="+mn-cs"/>
                <a:sym typeface="Wingdings"/>
              </a:rPr>
              <a:t></a:t>
            </a:r>
            <a:r>
              <a:rPr lang="en-US" sz="1200" kern="1200" dirty="0" smtClean="0">
                <a:solidFill>
                  <a:schemeClr val="tx1"/>
                </a:solidFill>
                <a:effectLst/>
                <a:latin typeface="Times" charset="0"/>
                <a:ea typeface="+mn-ea"/>
                <a:cs typeface="+mn-cs"/>
              </a:rPr>
              <a:t> At least 20% of the ESF in each Member State will have to be used to support this objective. </a:t>
            </a:r>
            <a:r>
              <a:rPr lang="en-GB" sz="1200" kern="1200" dirty="0" smtClean="0">
                <a:solidFill>
                  <a:schemeClr val="tx1"/>
                </a:solidFill>
                <a:effectLst/>
                <a:latin typeface="Times" charset="0"/>
                <a:ea typeface="+mn-ea"/>
                <a:cs typeface="+mn-cs"/>
              </a:rPr>
              <a:t>The ESF aims to</a:t>
            </a:r>
            <a:r>
              <a:rPr lang="en-GB" sz="1200" kern="1200" baseline="0" dirty="0" smtClean="0">
                <a:solidFill>
                  <a:schemeClr val="tx1"/>
                </a:solidFill>
                <a:effectLst/>
                <a:latin typeface="Times" charset="0"/>
                <a:ea typeface="+mn-ea"/>
                <a:cs typeface="+mn-cs"/>
              </a:rPr>
              <a:t> support efforts to </a:t>
            </a:r>
            <a:r>
              <a:rPr lang="en-GB" sz="1200" kern="1200" dirty="0" smtClean="0">
                <a:solidFill>
                  <a:schemeClr val="tx1"/>
                </a:solidFill>
                <a:effectLst/>
                <a:latin typeface="Times" charset="0"/>
                <a:ea typeface="+mn-ea"/>
                <a:cs typeface="+mn-cs"/>
              </a:rPr>
              <a:t>increase the adaptability of workers and enterprises, enhance access to employment and participation in the labour market, reinforce social inclusion by combating discrimination and facilitating access to the labour market for disadvantaged people, and promote partnerships for reform in the fields of employment and inclusion.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Times" charset="0"/>
              <a:ea typeface="+mn-ea"/>
              <a:cs typeface="+mn-cs"/>
            </a:endParaRPr>
          </a:p>
          <a:p>
            <a:pPr lvl="0"/>
            <a:r>
              <a:rPr lang="en-US" sz="1200" kern="1200" dirty="0" smtClean="0">
                <a:solidFill>
                  <a:schemeClr val="tx1"/>
                </a:solidFill>
                <a:effectLst/>
                <a:latin typeface="Times" charset="0"/>
                <a:ea typeface="+mn-ea"/>
                <a:cs typeface="+mn-cs"/>
              </a:rPr>
              <a:t>Focus </a:t>
            </a:r>
            <a:r>
              <a:rPr lang="en-US" sz="1200" b="1" kern="1200" dirty="0" smtClean="0">
                <a:solidFill>
                  <a:schemeClr val="tx1"/>
                </a:solidFill>
                <a:effectLst/>
                <a:latin typeface="Times" charset="0"/>
                <a:ea typeface="+mn-ea"/>
                <a:cs typeface="+mn-cs"/>
              </a:rPr>
              <a:t>CF</a:t>
            </a:r>
            <a:r>
              <a:rPr lang="en-US" sz="1200" kern="1200" dirty="0" smtClean="0">
                <a:solidFill>
                  <a:schemeClr val="tx1"/>
                </a:solidFill>
                <a:effectLst/>
                <a:latin typeface="Times" charset="0"/>
                <a:ea typeface="+mn-ea"/>
                <a:cs typeface="+mn-cs"/>
              </a:rPr>
              <a:t> (around €66 billion): Trans-European transport links and key environmental infrastructure projects</a:t>
            </a:r>
            <a:endParaRPr lang="en-GB" sz="1200" kern="1200" dirty="0" smtClean="0">
              <a:solidFill>
                <a:schemeClr val="tx1"/>
              </a:solidFill>
              <a:effectLst/>
              <a:latin typeface="Times" charset="0"/>
              <a:ea typeface="+mn-ea"/>
              <a:cs typeface="+mn-cs"/>
            </a:endParaRPr>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12</a:t>
            </a:fld>
            <a:endParaRPr lang="en-US" altLang="en-US"/>
          </a:p>
        </p:txBody>
      </p:sp>
    </p:spTree>
    <p:extLst>
      <p:ext uri="{BB962C8B-B14F-4D97-AF65-F5344CB8AC3E}">
        <p14:creationId xmlns:p14="http://schemas.microsoft.com/office/powerpoint/2010/main" val="3018408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13</a:t>
            </a:fld>
            <a:endParaRPr lang="en-US" altLang="en-US"/>
          </a:p>
        </p:txBody>
      </p:sp>
    </p:spTree>
    <p:extLst>
      <p:ext uri="{BB962C8B-B14F-4D97-AF65-F5344CB8AC3E}">
        <p14:creationId xmlns:p14="http://schemas.microsoft.com/office/powerpoint/2010/main" val="3201549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Total: 28.8 billion for 2007-2013</a:t>
            </a:r>
          </a:p>
          <a:p>
            <a:r>
              <a:rPr lang="en-GB" dirty="0" smtClean="0"/>
              <a:t>Less developed regions (Campania, Puglia, Basilicata, Calabria and Sicilia) </a:t>
            </a:r>
            <a:endParaRPr lang="en-GB" dirty="0"/>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14</a:t>
            </a:fld>
            <a:endParaRPr lang="en-US" altLang="en-US"/>
          </a:p>
        </p:txBody>
      </p:sp>
    </p:spTree>
    <p:extLst>
      <p:ext uri="{BB962C8B-B14F-4D97-AF65-F5344CB8AC3E}">
        <p14:creationId xmlns:p14="http://schemas.microsoft.com/office/powerpoint/2010/main" val="91000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15</a:t>
            </a:fld>
            <a:endParaRPr lang="en-US" altLang="en-US"/>
          </a:p>
        </p:txBody>
      </p:sp>
    </p:spTree>
    <p:extLst>
      <p:ext uri="{BB962C8B-B14F-4D97-AF65-F5344CB8AC3E}">
        <p14:creationId xmlns:p14="http://schemas.microsoft.com/office/powerpoint/2010/main" val="1940775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charset="0"/>
                <a:ea typeface="+mn-ea"/>
                <a:cs typeface="+mn-cs"/>
              </a:rPr>
              <a:t>The most effective way to ensure Structural Funds contribute to greater health equity would be to make health equity a selection as well as an evaluation criterion for all projects and programmes that receive Structural Funds. ((Italy’s National Strategic Reference Framework for 2007-2013 recognizes that promoting health is key to the development of the country. It has identified health, quality of life and physical, mental and social well-being as a principle that runs transversally through the conceptual model of regional policy.)</a:t>
            </a:r>
          </a:p>
          <a:p>
            <a:endParaRPr lang="en-GB" dirty="0" smtClean="0"/>
          </a:p>
          <a:p>
            <a:endParaRPr lang="en-GB" dirty="0"/>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16</a:t>
            </a:fld>
            <a:endParaRPr lang="en-US" altLang="en-US"/>
          </a:p>
        </p:txBody>
      </p:sp>
    </p:spTree>
    <p:extLst>
      <p:ext uri="{BB962C8B-B14F-4D97-AF65-F5344CB8AC3E}">
        <p14:creationId xmlns:p14="http://schemas.microsoft.com/office/powerpoint/2010/main" val="565052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POAT Salute - </a:t>
            </a:r>
            <a:r>
              <a:rPr lang="it-IT" dirty="0" smtClean="0"/>
              <a:t>Progetto Operativo di Assistenza Tecnica</a:t>
            </a:r>
            <a:endParaRPr lang="en-GB" dirty="0"/>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17</a:t>
            </a:fld>
            <a:endParaRPr lang="en-US" altLang="en-US"/>
          </a:p>
        </p:txBody>
      </p:sp>
    </p:spTree>
    <p:extLst>
      <p:ext uri="{BB962C8B-B14F-4D97-AF65-F5344CB8AC3E}">
        <p14:creationId xmlns:p14="http://schemas.microsoft.com/office/powerpoint/2010/main" val="2835000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18</a:t>
            </a:fld>
            <a:endParaRPr lang="en-US" altLang="en-US"/>
          </a:p>
        </p:txBody>
      </p:sp>
    </p:spTree>
    <p:extLst>
      <p:ext uri="{BB962C8B-B14F-4D97-AF65-F5344CB8AC3E}">
        <p14:creationId xmlns:p14="http://schemas.microsoft.com/office/powerpoint/2010/main" val="2391290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19</a:t>
            </a:fld>
            <a:endParaRPr lang="en-US" altLang="en-US"/>
          </a:p>
        </p:txBody>
      </p:sp>
    </p:spTree>
    <p:extLst>
      <p:ext uri="{BB962C8B-B14F-4D97-AF65-F5344CB8AC3E}">
        <p14:creationId xmlns:p14="http://schemas.microsoft.com/office/powerpoint/2010/main" val="210348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2</a:t>
            </a:fld>
            <a:endParaRPr lang="en-US" altLang="en-US"/>
          </a:p>
        </p:txBody>
      </p:sp>
    </p:spTree>
    <p:extLst>
      <p:ext uri="{BB962C8B-B14F-4D97-AF65-F5344CB8AC3E}">
        <p14:creationId xmlns:p14="http://schemas.microsoft.com/office/powerpoint/2010/main" val="4058894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latin typeface="Times"/>
            </a:endParaRPr>
          </a:p>
        </p:txBody>
      </p:sp>
      <p:sp>
        <p:nvSpPr>
          <p:cNvPr id="30724" name="Date Placeholder 3"/>
          <p:cNvSpPr>
            <a:spLocks noGrp="1"/>
          </p:cNvSpPr>
          <p:nvPr>
            <p:ph type="dt" sz="quarter" idx="1"/>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5664BA94-91DD-417E-9364-8F56031DC7AC}" type="datetime1">
              <a:rPr lang="en-US" altLang="en-US" sz="1200" smtClean="0"/>
              <a:pPr/>
              <a:t>6/16/2014</a:t>
            </a:fld>
            <a:endParaRPr lang="en-US" altLang="en-US" sz="1200" smtClean="0"/>
          </a:p>
        </p:txBody>
      </p:sp>
      <p:sp>
        <p:nvSpPr>
          <p:cNvPr id="30725" name="Slide Number Placeholder 4"/>
          <p:cNvSpPr>
            <a:spLocks noGrp="1"/>
          </p:cNvSpPr>
          <p:nvPr>
            <p:ph type="sldNum" sz="quarter" idx="5"/>
          </p:nvPr>
        </p:nvSpPr>
        <p:spPr>
          <a:noFill/>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fld id="{D9881D15-929A-44FE-8A60-47A350FBD9FF}" type="slidenum">
              <a:rPr lang="en-US" altLang="en-US" sz="1200" smtClean="0"/>
              <a:pPr/>
              <a:t>20</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charset="0"/>
                <a:ea typeface="+mn-ea"/>
                <a:cs typeface="+mn-cs"/>
              </a:rPr>
              <a:t>The focus on ex-ante conditionality means that countries and regions should have policy strategies or frameworks in place on health inequalities and/or that include the reduction of health inequalities as an objective. Reducing health inequalities should therefore be a specific objective in existing (health) policy frameworks or strategies. In addition, health inequalities should be incorporated into the policy frameworks or strategies of other sectors, like those relating to Active Inclusion, Sustainable Development or Transport. This will make it easier to apply Structural Funds to initiatives that aim to reduce health inequalities and to collaborate with other sectors to achieve this objective.</a:t>
            </a:r>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21</a:t>
            </a:fld>
            <a:endParaRPr lang="en-US" altLang="en-US"/>
          </a:p>
        </p:txBody>
      </p:sp>
    </p:spTree>
    <p:extLst>
      <p:ext uri="{BB962C8B-B14F-4D97-AF65-F5344CB8AC3E}">
        <p14:creationId xmlns:p14="http://schemas.microsoft.com/office/powerpoint/2010/main" val="3293391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22</a:t>
            </a:fld>
            <a:endParaRPr lang="en-US" altLang="en-US"/>
          </a:p>
        </p:txBody>
      </p:sp>
    </p:spTree>
    <p:extLst>
      <p:ext uri="{BB962C8B-B14F-4D97-AF65-F5344CB8AC3E}">
        <p14:creationId xmlns:p14="http://schemas.microsoft.com/office/powerpoint/2010/main" val="3909126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charset="0"/>
                <a:ea typeface="+mn-ea"/>
                <a:cs typeface="+mn-cs"/>
              </a:rPr>
              <a:t>The new Cohesion Policy is designed to support the implementation of the EU 2020 Strategy for Smart, Sustainable and Inclusive Growth. If the public health sector would like to apply Structural Funds to support its objectives, it is crucial that it is able to demonstrate how health and greater heath equity can contribute to the achievement of the EU 2020 objectives.</a:t>
            </a:r>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23</a:t>
            </a:fld>
            <a:endParaRPr lang="en-US" altLang="en-US"/>
          </a:p>
        </p:txBody>
      </p:sp>
    </p:spTree>
    <p:extLst>
      <p:ext uri="{BB962C8B-B14F-4D97-AF65-F5344CB8AC3E}">
        <p14:creationId xmlns:p14="http://schemas.microsoft.com/office/powerpoint/2010/main" val="51384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24</a:t>
            </a:fld>
            <a:endParaRPr lang="en-US" altLang="en-US"/>
          </a:p>
        </p:txBody>
      </p:sp>
    </p:spTree>
    <p:extLst>
      <p:ext uri="{BB962C8B-B14F-4D97-AF65-F5344CB8AC3E}">
        <p14:creationId xmlns:p14="http://schemas.microsoft.com/office/powerpoint/2010/main" val="1063970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25</a:t>
            </a:fld>
            <a:endParaRPr lang="en-US" altLang="en-US"/>
          </a:p>
        </p:txBody>
      </p:sp>
    </p:spTree>
    <p:extLst>
      <p:ext uri="{BB962C8B-B14F-4D97-AF65-F5344CB8AC3E}">
        <p14:creationId xmlns:p14="http://schemas.microsoft.com/office/powerpoint/2010/main" val="4135241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26</a:t>
            </a:fld>
            <a:endParaRPr lang="en-US" altLang="en-US"/>
          </a:p>
        </p:txBody>
      </p:sp>
    </p:spTree>
    <p:extLst>
      <p:ext uri="{BB962C8B-B14F-4D97-AF65-F5344CB8AC3E}">
        <p14:creationId xmlns:p14="http://schemas.microsoft.com/office/powerpoint/2010/main" val="200613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100" u="none" dirty="0" smtClean="0">
                <a:solidFill>
                  <a:srgbClr val="0070C0"/>
                </a:solidFill>
                <a:latin typeface="+mj-lt"/>
                <a:cs typeface="DTL Prokyon ST"/>
              </a:rPr>
              <a:t>While the health sector can treat ill health and </a:t>
            </a:r>
            <a:r>
              <a:rPr lang="en-US" sz="1100" u="none" dirty="0" err="1" smtClean="0">
                <a:solidFill>
                  <a:srgbClr val="0070C0"/>
                </a:solidFill>
                <a:latin typeface="+mj-lt"/>
                <a:cs typeface="DTL Prokyon ST"/>
              </a:rPr>
              <a:t>peomote</a:t>
            </a:r>
            <a:r>
              <a:rPr lang="en-US" sz="1100" u="none" dirty="0" smtClean="0">
                <a:solidFill>
                  <a:srgbClr val="0070C0"/>
                </a:solidFill>
                <a:latin typeface="+mj-lt"/>
                <a:cs typeface="DTL Prokyon ST"/>
              </a:rPr>
              <a:t> health but it does not shape people’s health</a:t>
            </a:r>
          </a:p>
        </p:txBody>
      </p:sp>
      <p:sp>
        <p:nvSpPr>
          <p:cNvPr id="23556" name="Slide Number Placeholder 3"/>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64AC3C3-C2AC-48CC-BFED-B20BBD0316DF}" type="slidenum">
              <a:rPr lang="en-GB" altLang="en-US" sz="1200" smtClean="0"/>
              <a:pPr/>
              <a:t>3</a:t>
            </a:fld>
            <a:endParaRPr lang="en-GB"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GB" altLang="en-US" smtClean="0"/>
          </a:p>
        </p:txBody>
      </p:sp>
      <p:sp>
        <p:nvSpPr>
          <p:cNvPr id="22532" name="Date Placeholder 3"/>
          <p:cNvSpPr>
            <a:spLocks noGrp="1"/>
          </p:cNvSpPr>
          <p:nvPr>
            <p:ph type="dt" sz="quarter" idx="1"/>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AAE4E7E9-656C-4FCF-B702-44D8B2FE4DDE}" type="datetime1">
              <a:rPr lang="en-US" altLang="en-US" sz="1200" smtClean="0"/>
              <a:pPr/>
              <a:t>6/16/2014</a:t>
            </a:fld>
            <a:endParaRPr lang="en-US" altLang="en-US" sz="1200" smtClean="0"/>
          </a:p>
        </p:txBody>
      </p:sp>
      <p:sp>
        <p:nvSpPr>
          <p:cNvPr id="22533" name="Slide Number Placeholder 4"/>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A516CC36-AA87-4088-BF43-6907E379869A}"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smtClean="0"/>
          </a:p>
        </p:txBody>
      </p:sp>
      <p:sp>
        <p:nvSpPr>
          <p:cNvPr id="24580" name="Date Placeholder 3"/>
          <p:cNvSpPr>
            <a:spLocks noGrp="1"/>
          </p:cNvSpPr>
          <p:nvPr>
            <p:ph type="dt" sz="quarter" idx="1"/>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E81E5F31-C42D-41FE-B106-39BA9EF776AA}" type="datetime1">
              <a:rPr lang="en-US" altLang="en-US" sz="1200" smtClean="0"/>
              <a:pPr/>
              <a:t>6/16/2014</a:t>
            </a:fld>
            <a:endParaRPr lang="en-US" altLang="en-US" sz="1200" smtClean="0"/>
          </a:p>
        </p:txBody>
      </p:sp>
      <p:sp>
        <p:nvSpPr>
          <p:cNvPr id="24581" name="Slide Number Placeholder 4"/>
          <p:cNvSpPr>
            <a:spLocks noGrp="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92E11E47-7B63-466D-81E4-D4288CFB83B0}"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Started in February 2011</a:t>
            </a:r>
            <a:r>
              <a:rPr lang="en-GB" baseline="0" dirty="0" smtClean="0"/>
              <a:t> – ended in 2014 (3 years)</a:t>
            </a:r>
            <a:endParaRPr lang="en-GB" dirty="0"/>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6</a:t>
            </a:fld>
            <a:endParaRPr lang="en-US" altLang="en-US"/>
          </a:p>
        </p:txBody>
      </p:sp>
    </p:spTree>
    <p:extLst>
      <p:ext uri="{BB962C8B-B14F-4D97-AF65-F5344CB8AC3E}">
        <p14:creationId xmlns:p14="http://schemas.microsoft.com/office/powerpoint/2010/main" val="1136904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Times" charset="0"/>
              <a:buNone/>
              <a:defRPr/>
            </a:pPr>
            <a:endParaRPr lang="en-GB" dirty="0"/>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7</a:t>
            </a:fld>
            <a:endParaRPr lang="en-US" altLang="en-US"/>
          </a:p>
        </p:txBody>
      </p:sp>
    </p:spTree>
    <p:extLst>
      <p:ext uri="{BB962C8B-B14F-4D97-AF65-F5344CB8AC3E}">
        <p14:creationId xmlns:p14="http://schemas.microsoft.com/office/powerpoint/2010/main" val="64152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8</a:t>
            </a:fld>
            <a:endParaRPr lang="en-US" altLang="en-US"/>
          </a:p>
        </p:txBody>
      </p:sp>
    </p:spTree>
    <p:extLst>
      <p:ext uri="{BB962C8B-B14F-4D97-AF65-F5344CB8AC3E}">
        <p14:creationId xmlns:p14="http://schemas.microsoft.com/office/powerpoint/2010/main" val="64153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charset="0"/>
                <a:ea typeface="+mn-ea"/>
                <a:cs typeface="+mn-cs"/>
              </a:rPr>
              <a:t>The Regulation introduces macroeconomic conditionalities and includes ex-ante conditionalities. These are conditions that must be in place before funds are disbursed, to ensure that the effectiveness of EU funding is not undermined by unsound macro-fiscal policies. This includes ensuring that measures that receive Structural Funds contribute to existing government policy frameworks or strategies. The ex-ante conditionalities include thematic conditionalities, such as health, early school leaving, active and healthy ageing, access to employment and Roma inclusion, and horizontal conditionalities, such as anti-discrimination and gender equality. Various ex-ante conditionalities have been proposed that are of relevance to public health actors and that could have an impact on reducing health inequalities.</a:t>
            </a:r>
          </a:p>
          <a:p>
            <a:endParaRPr lang="en-GB"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Conditionality will also take the form of ex-post conditions that will make the release of additional funds contingent on performance. </a:t>
            </a:r>
          </a:p>
          <a:p>
            <a:endParaRPr lang="en-GB"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Thematic priority eleven relates to Capacity Building. This offers opportunities to build expertise within the public health sector to address the social determinants of health and health inequalities.</a:t>
            </a:r>
          </a:p>
          <a:p>
            <a:endParaRPr lang="en-GB" sz="1200" kern="1200" dirty="0" smtClean="0">
              <a:solidFill>
                <a:schemeClr val="tx1"/>
              </a:solidFill>
              <a:effectLst/>
              <a:latin typeface="Times" charset="0"/>
              <a:ea typeface="+mn-ea"/>
              <a:cs typeface="+mn-cs"/>
            </a:endParaRPr>
          </a:p>
          <a:p>
            <a:r>
              <a:rPr lang="en-GB" sz="1200" kern="1200" dirty="0" smtClean="0">
                <a:solidFill>
                  <a:schemeClr val="tx1"/>
                </a:solidFill>
                <a:effectLst/>
                <a:latin typeface="Times" charset="0"/>
                <a:ea typeface="+mn-ea"/>
                <a:cs typeface="+mn-cs"/>
              </a:rPr>
              <a:t>These funds can for example be applied to build capacities of administrators and public health professionals to monitor health inequalities, incorporate health equity in the design and implementation of programmes and maximize the health equity impacts of initiatives taken within and beyond their sectors.</a:t>
            </a:r>
          </a:p>
        </p:txBody>
      </p:sp>
      <p:sp>
        <p:nvSpPr>
          <p:cNvPr id="4" name="Date Placeholder 3"/>
          <p:cNvSpPr>
            <a:spLocks noGrp="1"/>
          </p:cNvSpPr>
          <p:nvPr>
            <p:ph type="dt" idx="10"/>
          </p:nvPr>
        </p:nvSpPr>
        <p:spPr/>
        <p:txBody>
          <a:bodyPr/>
          <a:lstStyle/>
          <a:p>
            <a:pPr>
              <a:defRPr/>
            </a:pPr>
            <a:fld id="{198F6846-0C64-4288-9B70-BBCD184F465A}" type="datetime1">
              <a:rPr lang="en-US" altLang="en-US" smtClean="0"/>
              <a:pPr>
                <a:defRPr/>
              </a:pPr>
              <a:t>6/16/2014</a:t>
            </a:fld>
            <a:endParaRPr lang="en-US" altLang="en-US"/>
          </a:p>
        </p:txBody>
      </p:sp>
      <p:sp>
        <p:nvSpPr>
          <p:cNvPr id="5" name="Slide Number Placeholder 4"/>
          <p:cNvSpPr>
            <a:spLocks noGrp="1"/>
          </p:cNvSpPr>
          <p:nvPr>
            <p:ph type="sldNum" sz="quarter" idx="11"/>
          </p:nvPr>
        </p:nvSpPr>
        <p:spPr/>
        <p:txBody>
          <a:bodyPr/>
          <a:lstStyle/>
          <a:p>
            <a:pPr>
              <a:defRPr/>
            </a:pPr>
            <a:fld id="{3312CA53-AE4C-4B33-B83C-0A72328D63B8}" type="slidenum">
              <a:rPr lang="en-US" altLang="en-US" smtClean="0"/>
              <a:pPr>
                <a:defRPr/>
              </a:pPr>
              <a:t>9</a:t>
            </a:fld>
            <a:endParaRPr lang="en-US" altLang="en-US"/>
          </a:p>
        </p:txBody>
      </p:sp>
    </p:spTree>
    <p:extLst>
      <p:ext uri="{BB962C8B-B14F-4D97-AF65-F5344CB8AC3E}">
        <p14:creationId xmlns:p14="http://schemas.microsoft.com/office/powerpoint/2010/main" val="3024925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5562600"/>
            <a:ext cx="9144000" cy="125413"/>
          </a:xfrm>
          <a:prstGeom prst="rect">
            <a:avLst/>
          </a:prstGeom>
          <a:solidFill>
            <a:schemeClr val="bg2"/>
          </a:solidFill>
          <a:ln>
            <a:noFill/>
          </a:ln>
          <a:effectLst/>
          <a:extLst>
            <a:ext uri="{91240B29-F687-4F45-9708-019B960494DF}">
              <a14:hiddenLine xmlns:a14="http://schemas.microsoft.com/office/drawing/2010/main" w="9525">
                <a:solidFill>
                  <a:srgbClr val="EEEE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defRPr/>
            </a:pPr>
            <a:endParaRPr lang="en-GB" altLang="en-US" smtClean="0"/>
          </a:p>
        </p:txBody>
      </p:sp>
      <p:sp>
        <p:nvSpPr>
          <p:cNvPr id="4098" name="Rectangle 2"/>
          <p:cNvSpPr>
            <a:spLocks noGrp="1" noChangeArrowheads="1"/>
          </p:cNvSpPr>
          <p:nvPr>
            <p:ph type="ctrTitle"/>
          </p:nvPr>
        </p:nvSpPr>
        <p:spPr>
          <a:xfrm>
            <a:off x="2138363" y="762000"/>
            <a:ext cx="5100637" cy="1905000"/>
          </a:xfrm>
        </p:spPr>
        <p:txBody>
          <a:bodyPr anchor="b"/>
          <a:lstStyle>
            <a:lvl1pPr>
              <a:defRPr sz="4400">
                <a:solidFill>
                  <a:schemeClr val="tx1"/>
                </a:solidFill>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2133600" y="2940050"/>
            <a:ext cx="5105400" cy="1327150"/>
          </a:xfrm>
        </p:spPr>
        <p:txBody>
          <a:bodyPr/>
          <a:lstStyle>
            <a:lvl1pPr marL="0" indent="0">
              <a:buFont typeface="Times" charset="0"/>
              <a:buNone/>
              <a:defRPr>
                <a:solidFill>
                  <a:schemeClr val="bg2"/>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26011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680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114550" cy="5105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0"/>
            <a:ext cx="61912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03814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838200" y="1137603"/>
            <a:ext cx="4953000" cy="568801"/>
          </a:xfrm>
          <a:prstGeom prst="rect">
            <a:avLst/>
          </a:prstGeom>
        </p:spPr>
        <p:txBody>
          <a:bodyPr/>
          <a:lstStyle>
            <a:lvl1pPr>
              <a:buNone/>
              <a:defRPr b="1">
                <a:solidFill>
                  <a:srgbClr val="5160AB"/>
                </a:solidFill>
                <a:latin typeface="DTL Prokyon ST"/>
                <a:cs typeface="DTL Prokyon ST"/>
              </a:defRPr>
            </a:lvl1pPr>
            <a:lvl2pPr>
              <a:buNone/>
              <a:defRPr>
                <a:latin typeface="DTL Prokyon T Bold"/>
                <a:cs typeface="DTL Prokyon T Bold"/>
              </a:defRPr>
            </a:lvl2pPr>
            <a:lvl3pPr>
              <a:buNone/>
              <a:defRPr>
                <a:latin typeface="DTL Prokyon T Bold"/>
                <a:cs typeface="DTL Prokyon T Bold"/>
              </a:defRPr>
            </a:lvl3pPr>
            <a:lvl4pPr>
              <a:buNone/>
              <a:defRPr>
                <a:latin typeface="DTL Prokyon T Bold"/>
                <a:cs typeface="DTL Prokyon T Bold"/>
              </a:defRPr>
            </a:lvl4pPr>
            <a:lvl5pPr>
              <a:buNone/>
              <a:defRPr>
                <a:latin typeface="DTL Prokyon T Bold"/>
                <a:cs typeface="DTL Prokyon T Bold"/>
              </a:defRPr>
            </a:lvl5pPr>
          </a:lstStyle>
          <a:p>
            <a:pPr lvl="0"/>
            <a:r>
              <a:rPr lang="en-US" dirty="0" err="1" smtClean="0"/>
              <a:t>Click to edit Master text styles</a:t>
            </a:r>
          </a:p>
        </p:txBody>
      </p:sp>
      <p:sp>
        <p:nvSpPr>
          <p:cNvPr id="12" name="Text Placeholder 11"/>
          <p:cNvSpPr>
            <a:spLocks noGrp="1"/>
          </p:cNvSpPr>
          <p:nvPr>
            <p:ph type="body" sz="quarter" idx="14"/>
          </p:nvPr>
        </p:nvSpPr>
        <p:spPr>
          <a:xfrm>
            <a:off x="838200" y="1959204"/>
            <a:ext cx="4953000" cy="2528006"/>
          </a:xfrm>
          <a:prstGeom prst="rect">
            <a:avLst/>
          </a:prstGeom>
        </p:spPr>
        <p:txBody>
          <a:bodyPr/>
          <a:lstStyle>
            <a:lvl1pPr>
              <a:buFont typeface="Wingdings" charset="2"/>
              <a:buNone/>
              <a:defRPr>
                <a:solidFill>
                  <a:schemeClr val="tx1">
                    <a:lumMod val="50000"/>
                    <a:lumOff val="50000"/>
                  </a:schemeClr>
                </a:solidFill>
                <a:latin typeface="DTL Prokyon ST"/>
                <a:cs typeface="DTL Prokyon ST"/>
              </a:defRPr>
            </a:lvl1pPr>
            <a:lvl2pPr>
              <a:buNone/>
              <a:defRPr>
                <a:solidFill>
                  <a:schemeClr val="tx1">
                    <a:lumMod val="65000"/>
                    <a:lumOff val="35000"/>
                  </a:schemeClr>
                </a:solidFill>
                <a:latin typeface="DTL Prokyon ST"/>
                <a:cs typeface="DTL Prokyon ST"/>
              </a:defRPr>
            </a:lvl2pPr>
            <a:lvl3pPr>
              <a:buFont typeface="Courier New"/>
              <a:buNone/>
              <a:defRPr>
                <a:solidFill>
                  <a:schemeClr val="tx1">
                    <a:lumMod val="65000"/>
                    <a:lumOff val="35000"/>
                  </a:schemeClr>
                </a:solidFill>
                <a:latin typeface="DTL Prokyon ST"/>
                <a:cs typeface="DTL Prokyon ST"/>
              </a:defRPr>
            </a:lvl3pPr>
            <a:lvl4pPr>
              <a:buNone/>
              <a:defRPr>
                <a:solidFill>
                  <a:schemeClr val="tx1">
                    <a:lumMod val="65000"/>
                    <a:lumOff val="35000"/>
                  </a:schemeClr>
                </a:solidFill>
                <a:latin typeface="DTL Prokyon ST"/>
                <a:cs typeface="DTL Prokyon ST"/>
              </a:defRPr>
            </a:lvl4pPr>
            <a:lvl5pPr>
              <a:buFont typeface="Lucida Grande"/>
              <a:buNone/>
              <a:defRPr>
                <a:solidFill>
                  <a:schemeClr val="tx1">
                    <a:lumMod val="65000"/>
                    <a:lumOff val="35000"/>
                  </a:schemeClr>
                </a:solidFill>
                <a:latin typeface="DTL Prokyon ST"/>
                <a:cs typeface="DTL Prokyon ST"/>
              </a:defRPr>
            </a:lvl5pPr>
          </a:lstStyle>
          <a:p>
            <a:pPr lvl="0"/>
            <a:r>
              <a:rPr lang="en-US" dirty="0" err="1" smtClean="0"/>
              <a:t>Click to edit Master text styles</a:t>
            </a:r>
          </a:p>
        </p:txBody>
      </p:sp>
      <p:sp>
        <p:nvSpPr>
          <p:cNvPr id="11" name="Picture Placeholder 10"/>
          <p:cNvSpPr>
            <a:spLocks noGrp="1"/>
          </p:cNvSpPr>
          <p:nvPr>
            <p:ph type="pic" sz="quarter" idx="15"/>
          </p:nvPr>
        </p:nvSpPr>
        <p:spPr>
          <a:xfrm>
            <a:off x="5867400" y="1959204"/>
            <a:ext cx="2514600" cy="2085605"/>
          </a:xfrm>
          <a:prstGeom prst="rect">
            <a:avLst/>
          </a:prstGeom>
        </p:spPr>
        <p:txBody>
          <a:bodyPr anchor="ctr"/>
          <a:lstStyle>
            <a:lvl1pPr algn="ctr">
              <a:buFontTx/>
              <a:buNone/>
              <a:defRPr>
                <a:solidFill>
                  <a:srgbClr val="7F7F7F"/>
                </a:solidFill>
              </a:defRPr>
            </a:lvl1pPr>
          </a:lstStyle>
          <a:p>
            <a:pPr lvl="0"/>
            <a:endParaRPr lang="en-US" noProof="0"/>
          </a:p>
        </p:txBody>
      </p:sp>
    </p:spTree>
    <p:extLst>
      <p:ext uri="{BB962C8B-B14F-4D97-AF65-F5344CB8AC3E}">
        <p14:creationId xmlns:p14="http://schemas.microsoft.com/office/powerpoint/2010/main" val="155981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098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54425"/>
            <a:ext cx="7772400" cy="11303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411413"/>
            <a:ext cx="7772400" cy="12430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0580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76338"/>
            <a:ext cx="4152900" cy="3929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2500" y="1176338"/>
            <a:ext cx="4152900" cy="3929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885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94932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3175"/>
            <a:ext cx="4040188" cy="53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03400"/>
            <a:ext cx="4040188" cy="32781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273175"/>
            <a:ext cx="4041775" cy="53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3400"/>
            <a:ext cx="4041775" cy="32781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9854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5018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32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3612"/>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27013"/>
            <a:ext cx="5111750" cy="4854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190625"/>
            <a:ext cx="3008313" cy="3890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239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1450"/>
            <a:ext cx="5486400" cy="46990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508000"/>
            <a:ext cx="5486400" cy="341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451350"/>
            <a:ext cx="5486400" cy="668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569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AutoShape 24"/>
          <p:cNvSpPr>
            <a:spLocks noChangeArrowheads="1"/>
          </p:cNvSpPr>
          <p:nvPr userDrawn="1"/>
        </p:nvSpPr>
        <p:spPr bwMode="auto">
          <a:xfrm>
            <a:off x="228600" y="152400"/>
            <a:ext cx="8458200" cy="735013"/>
          </a:xfrm>
          <a:prstGeom prst="roundRect">
            <a:avLst>
              <a:gd name="adj" fmla="val 50000"/>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defRPr/>
            </a:pPr>
            <a:endParaRPr lang="en-GB" altLang="en-US" smtClean="0"/>
          </a:p>
        </p:txBody>
      </p:sp>
      <p:sp>
        <p:nvSpPr>
          <p:cNvPr id="1027" name="Rectangle 2"/>
          <p:cNvSpPr>
            <a:spLocks noGrp="1" noChangeArrowheads="1"/>
          </p:cNvSpPr>
          <p:nvPr>
            <p:ph type="title"/>
          </p:nvPr>
        </p:nvSpPr>
        <p:spPr bwMode="auto">
          <a:xfrm>
            <a:off x="457200" y="0"/>
            <a:ext cx="845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176338"/>
            <a:ext cx="8458200" cy="392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22"/>
          <p:cNvSpPr>
            <a:spLocks noChangeArrowheads="1"/>
          </p:cNvSpPr>
          <p:nvPr userDrawn="1"/>
        </p:nvSpPr>
        <p:spPr bwMode="auto">
          <a:xfrm>
            <a:off x="0" y="5562600"/>
            <a:ext cx="9144000" cy="125413"/>
          </a:xfrm>
          <a:prstGeom prst="rect">
            <a:avLst/>
          </a:prstGeom>
          <a:solidFill>
            <a:schemeClr val="bg2"/>
          </a:solidFill>
          <a:ln>
            <a:noFill/>
          </a:ln>
          <a:effectLst/>
          <a:extLst>
            <a:ext uri="{91240B29-F687-4F45-9708-019B960494DF}">
              <a14:hiddenLine xmlns:a14="http://schemas.microsoft.com/office/drawing/2010/main" w="9525">
                <a:solidFill>
                  <a:srgbClr val="EEEE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defRPr/>
            </a:pPr>
            <a:endParaRPr lang="en-GB" altLang="en-US" smtClean="0"/>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defRPr>
      </a:lvl2pPr>
      <a:lvl3pPr algn="l" rtl="0" eaLnBrk="0" fontAlgn="base" hangingPunct="0">
        <a:spcBef>
          <a:spcPct val="0"/>
        </a:spcBef>
        <a:spcAft>
          <a:spcPct val="0"/>
        </a:spcAft>
        <a:defRPr sz="2800" b="1">
          <a:solidFill>
            <a:schemeClr val="bg1"/>
          </a:solidFill>
          <a:latin typeface="Arial" pitchFamily="34" charset="0"/>
        </a:defRPr>
      </a:lvl3pPr>
      <a:lvl4pPr algn="l" rtl="0" eaLnBrk="0" fontAlgn="base" hangingPunct="0">
        <a:spcBef>
          <a:spcPct val="0"/>
        </a:spcBef>
        <a:spcAft>
          <a:spcPct val="0"/>
        </a:spcAft>
        <a:defRPr sz="2800" b="1">
          <a:solidFill>
            <a:schemeClr val="bg1"/>
          </a:solidFill>
          <a:latin typeface="Arial" pitchFamily="34" charset="0"/>
        </a:defRPr>
      </a:lvl4pPr>
      <a:lvl5pPr algn="l" rtl="0" eaLnBrk="0" fontAlgn="base" hangingPunct="0">
        <a:spcBef>
          <a:spcPct val="0"/>
        </a:spcBef>
        <a:spcAft>
          <a:spcPct val="0"/>
        </a:spcAft>
        <a:defRPr sz="2800" b="1">
          <a:solidFill>
            <a:schemeClr val="bg1"/>
          </a:solidFill>
          <a:latin typeface="Arial" pitchFamily="34" charset="0"/>
        </a:defRPr>
      </a:lvl5pPr>
      <a:lvl6pPr marL="457200" algn="l" rtl="0" fontAlgn="base">
        <a:spcBef>
          <a:spcPct val="0"/>
        </a:spcBef>
        <a:spcAft>
          <a:spcPct val="0"/>
        </a:spcAft>
        <a:defRPr sz="2800" b="1">
          <a:solidFill>
            <a:schemeClr val="bg1"/>
          </a:solidFill>
          <a:latin typeface="Arial" pitchFamily="34" charset="0"/>
        </a:defRPr>
      </a:lvl6pPr>
      <a:lvl7pPr marL="914400" algn="l" rtl="0" fontAlgn="base">
        <a:spcBef>
          <a:spcPct val="0"/>
        </a:spcBef>
        <a:spcAft>
          <a:spcPct val="0"/>
        </a:spcAft>
        <a:defRPr sz="2800" b="1">
          <a:solidFill>
            <a:schemeClr val="bg1"/>
          </a:solidFill>
          <a:latin typeface="Arial" pitchFamily="34" charset="0"/>
        </a:defRPr>
      </a:lvl7pPr>
      <a:lvl8pPr marL="1371600" algn="l" rtl="0" fontAlgn="base">
        <a:spcBef>
          <a:spcPct val="0"/>
        </a:spcBef>
        <a:spcAft>
          <a:spcPct val="0"/>
        </a:spcAft>
        <a:defRPr sz="2800" b="1">
          <a:solidFill>
            <a:schemeClr val="bg1"/>
          </a:solidFill>
          <a:latin typeface="Arial" pitchFamily="34" charset="0"/>
        </a:defRPr>
      </a:lvl8pPr>
      <a:lvl9pPr marL="1828800" algn="l"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20000"/>
        </a:spcAft>
        <a:buClr>
          <a:schemeClr val="bg2"/>
        </a:buClr>
        <a:buFont typeface="Times"/>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bg2"/>
        </a:buClr>
        <a:buChar char="–"/>
        <a:defRPr>
          <a:solidFill>
            <a:schemeClr val="tx1"/>
          </a:solidFill>
          <a:latin typeface="+mn-lt"/>
        </a:defRPr>
      </a:lvl2pPr>
      <a:lvl3pPr marL="1143000" indent="-228600" algn="l" rtl="0" eaLnBrk="0" fontAlgn="base" hangingPunct="0">
        <a:spcBef>
          <a:spcPct val="20000"/>
        </a:spcBef>
        <a:spcAft>
          <a:spcPct val="20000"/>
        </a:spcAft>
        <a:buClr>
          <a:schemeClr val="bg2"/>
        </a:buClr>
        <a:buFont typeface="Times"/>
        <a:buChar char="•"/>
        <a:defRPr sz="1600">
          <a:solidFill>
            <a:schemeClr val="tx1"/>
          </a:solidFill>
          <a:latin typeface="+mn-lt"/>
        </a:defRPr>
      </a:lvl3pPr>
      <a:lvl4pPr marL="1600200" indent="-228600" algn="l" rtl="0" eaLnBrk="0" fontAlgn="base" hangingPunct="0">
        <a:spcBef>
          <a:spcPct val="20000"/>
        </a:spcBef>
        <a:spcAft>
          <a:spcPct val="20000"/>
        </a:spcAft>
        <a:buChar char="–"/>
        <a:defRPr sz="1400">
          <a:solidFill>
            <a:schemeClr val="tx1"/>
          </a:solidFill>
          <a:latin typeface="+mn-lt"/>
        </a:defRPr>
      </a:lvl4pPr>
      <a:lvl5pPr marL="2057400" indent="-228600" algn="l" rtl="0" eaLnBrk="0" fontAlgn="base" hangingPunct="0">
        <a:spcBef>
          <a:spcPct val="20000"/>
        </a:spcBef>
        <a:spcAft>
          <a:spcPct val="20000"/>
        </a:spcAft>
        <a:buChar char="»"/>
        <a:defRPr sz="1400">
          <a:solidFill>
            <a:schemeClr val="tx1"/>
          </a:solidFill>
          <a:latin typeface="+mn-lt"/>
        </a:defRPr>
      </a:lvl5pPr>
      <a:lvl6pPr marL="2514600" indent="-228600" algn="l" rtl="0" fontAlgn="base">
        <a:spcBef>
          <a:spcPct val="20000"/>
        </a:spcBef>
        <a:spcAft>
          <a:spcPct val="20000"/>
        </a:spcAft>
        <a:buChar char="»"/>
        <a:defRPr sz="1400">
          <a:solidFill>
            <a:schemeClr val="tx1"/>
          </a:solidFill>
          <a:latin typeface="+mn-lt"/>
        </a:defRPr>
      </a:lvl6pPr>
      <a:lvl7pPr marL="2971800" indent="-228600" algn="l" rtl="0" fontAlgn="base">
        <a:spcBef>
          <a:spcPct val="20000"/>
        </a:spcBef>
        <a:spcAft>
          <a:spcPct val="20000"/>
        </a:spcAft>
        <a:buChar char="»"/>
        <a:defRPr sz="1400">
          <a:solidFill>
            <a:schemeClr val="tx1"/>
          </a:solidFill>
          <a:latin typeface="+mn-lt"/>
        </a:defRPr>
      </a:lvl7pPr>
      <a:lvl8pPr marL="3429000" indent="-228600" algn="l" rtl="0" fontAlgn="base">
        <a:spcBef>
          <a:spcPct val="20000"/>
        </a:spcBef>
        <a:spcAft>
          <a:spcPct val="20000"/>
        </a:spcAft>
        <a:buChar char="»"/>
        <a:defRPr sz="1400">
          <a:solidFill>
            <a:schemeClr val="tx1"/>
          </a:solidFill>
          <a:latin typeface="+mn-lt"/>
        </a:defRPr>
      </a:lvl8pPr>
      <a:lvl9pPr marL="3886200" indent="-228600" algn="l" rtl="0" fontAlgn="base">
        <a:spcBef>
          <a:spcPct val="20000"/>
        </a:spcBef>
        <a:spcAft>
          <a:spcPct val="2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undsforhealth.e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mailto:s.yghemonos@eurohealthnet.e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2087563" y="900113"/>
            <a:ext cx="6732909"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lgn="ctr" eaLnBrk="1" hangingPunct="1">
              <a:spcBef>
                <a:spcPct val="0"/>
              </a:spcBef>
              <a:spcAft>
                <a:spcPct val="0"/>
              </a:spcAft>
              <a:buClrTx/>
              <a:buFontTx/>
              <a:buNone/>
            </a:pPr>
            <a:r>
              <a:rPr lang="en-US" altLang="en-US" sz="3400" b="1" dirty="0" smtClean="0">
                <a:latin typeface="Tahoma" panose="020B0604030504040204" pitchFamily="34" charset="0"/>
                <a:ea typeface="Tahoma" panose="020B0604030504040204" pitchFamily="34" charset="0"/>
                <a:cs typeface="Tahoma" panose="020B0604030504040204" pitchFamily="34" charset="0"/>
              </a:rPr>
              <a:t>Applying </a:t>
            </a:r>
            <a:r>
              <a:rPr lang="en-US" altLang="en-US" sz="3400" b="1" dirty="0">
                <a:latin typeface="Tahoma" panose="020B0604030504040204" pitchFamily="34" charset="0"/>
                <a:ea typeface="Tahoma" panose="020B0604030504040204" pitchFamily="34" charset="0"/>
                <a:cs typeface="Tahoma" panose="020B0604030504040204" pitchFamily="34" charset="0"/>
              </a:rPr>
              <a:t>EU Structural &amp; Investment Funds to reduce health inequalities</a:t>
            </a:r>
          </a:p>
        </p:txBody>
      </p:sp>
      <p:sp>
        <p:nvSpPr>
          <p:cNvPr id="3075" name="Rectangle 11"/>
          <p:cNvSpPr>
            <a:spLocks noChangeArrowheads="1"/>
          </p:cNvSpPr>
          <p:nvPr/>
        </p:nvSpPr>
        <p:spPr bwMode="auto">
          <a:xfrm>
            <a:off x="2057400" y="2627313"/>
            <a:ext cx="438626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eaLnBrk="1" hangingPunct="1">
              <a:buFont typeface="Times"/>
              <a:buNone/>
            </a:pPr>
            <a:endParaRPr lang="en-US" altLang="en-US">
              <a:solidFill>
                <a:schemeClr val="bg2"/>
              </a:solidFill>
            </a:endParaRPr>
          </a:p>
        </p:txBody>
      </p:sp>
      <p:sp>
        <p:nvSpPr>
          <p:cNvPr id="3076" name="Rectangle 21"/>
          <p:cNvSpPr>
            <a:spLocks noChangeArrowheads="1"/>
          </p:cNvSpPr>
          <p:nvPr/>
        </p:nvSpPr>
        <p:spPr bwMode="auto">
          <a:xfrm>
            <a:off x="0" y="5562600"/>
            <a:ext cx="9144000" cy="125413"/>
          </a:xfrm>
          <a:prstGeom prst="rect">
            <a:avLst/>
          </a:prstGeom>
          <a:solidFill>
            <a:schemeClr val="bg2"/>
          </a:solidFill>
          <a:ln>
            <a:noFill/>
          </a:ln>
          <a:effectLst/>
          <a:extLst>
            <a:ext uri="{91240B29-F687-4F45-9708-019B960494DF}">
              <a14:hiddenLine xmlns:a14="http://schemas.microsoft.com/office/drawing/2010/main" w="9525">
                <a:solidFill>
                  <a:srgbClr val="EEEEE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lgn="ctr">
              <a:spcBef>
                <a:spcPct val="0"/>
              </a:spcBef>
              <a:spcAft>
                <a:spcPct val="0"/>
              </a:spcAft>
              <a:buClrTx/>
              <a:buFontTx/>
              <a:buNone/>
            </a:pPr>
            <a:endParaRPr lang="en-US" altLang="en-US" sz="2400">
              <a:solidFill>
                <a:schemeClr val="bg2"/>
              </a:solidFill>
              <a:latin typeface="Times"/>
            </a:endParaRPr>
          </a:p>
        </p:txBody>
      </p:sp>
      <p:sp>
        <p:nvSpPr>
          <p:cNvPr id="3077" name="AutoShape 22"/>
          <p:cNvSpPr>
            <a:spLocks noChangeArrowheads="1"/>
          </p:cNvSpPr>
          <p:nvPr/>
        </p:nvSpPr>
        <p:spPr bwMode="auto">
          <a:xfrm>
            <a:off x="457200" y="4953000"/>
            <a:ext cx="3200400" cy="735013"/>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spcBef>
                <a:spcPct val="0"/>
              </a:spcBef>
              <a:spcAft>
                <a:spcPct val="0"/>
              </a:spcAft>
              <a:buClrTx/>
              <a:buFontTx/>
              <a:buNone/>
            </a:pPr>
            <a:endParaRPr lang="en-GB" altLang="en-US" sz="2400">
              <a:latin typeface="Times"/>
            </a:endParaRPr>
          </a:p>
        </p:txBody>
      </p:sp>
      <p:sp>
        <p:nvSpPr>
          <p:cNvPr id="3078" name="Text Box 23"/>
          <p:cNvSpPr txBox="1">
            <a:spLocks noChangeArrowheads="1"/>
          </p:cNvSpPr>
          <p:nvPr/>
        </p:nvSpPr>
        <p:spPr bwMode="auto">
          <a:xfrm>
            <a:off x="685800" y="51054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spcBef>
                <a:spcPct val="0"/>
              </a:spcBef>
              <a:spcAft>
                <a:spcPct val="0"/>
              </a:spcAft>
              <a:buClrTx/>
              <a:buFontTx/>
              <a:buNone/>
            </a:pPr>
            <a:r>
              <a:rPr lang="en-US" altLang="en-US" sz="1000" b="1" dirty="0" smtClean="0">
                <a:solidFill>
                  <a:schemeClr val="bg1"/>
                </a:solidFill>
              </a:rPr>
              <a:t>Stecy Yghemonos</a:t>
            </a:r>
            <a:endParaRPr lang="en-US" altLang="en-US" sz="1000" b="1" dirty="0">
              <a:solidFill>
                <a:schemeClr val="bg1"/>
              </a:solidFill>
            </a:endParaRPr>
          </a:p>
          <a:p>
            <a:pPr>
              <a:spcBef>
                <a:spcPct val="0"/>
              </a:spcBef>
              <a:spcAft>
                <a:spcPct val="0"/>
              </a:spcAft>
              <a:buClrTx/>
              <a:buFontTx/>
              <a:buNone/>
            </a:pPr>
            <a:r>
              <a:rPr lang="en-US" altLang="en-US" sz="1000" dirty="0" smtClean="0">
                <a:solidFill>
                  <a:schemeClr val="bg1"/>
                </a:solidFill>
              </a:rPr>
              <a:t>Health and Social Investment Manager</a:t>
            </a:r>
            <a:endParaRPr lang="en-US" alt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title"/>
          </p:nvPr>
        </p:nvSpPr>
        <p:spPr>
          <a:xfrm>
            <a:off x="251520" y="107702"/>
            <a:ext cx="8424936" cy="823658"/>
          </a:xfrm>
        </p:spPr>
        <p:txBody>
          <a:bodyPr rIns="81279"/>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European Regions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4" y="931360"/>
            <a:ext cx="7200800" cy="45049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1520" y="179710"/>
            <a:ext cx="8424936" cy="720080"/>
          </a:xfrm>
        </p:spPr>
        <p:txBody>
          <a:bodyPr/>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Budget Cohesion Policy 2014-2020</a:t>
            </a:r>
            <a:endParaRPr lang="en-GB" altLang="en-US"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24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1306" r="3773" b="6367"/>
          <a:stretch>
            <a:fillRect/>
          </a:stretch>
        </p:blipFill>
        <p:spPr>
          <a:xfrm>
            <a:off x="9525" y="1044574"/>
            <a:ext cx="9140825" cy="4391719"/>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bwMode="auto">
          <a:xfrm>
            <a:off x="152400" y="4932363"/>
            <a:ext cx="6435725"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3315" name="Rectangle 7"/>
          <p:cNvSpPr>
            <a:spLocks noGrp="1" noChangeArrowheads="1"/>
          </p:cNvSpPr>
          <p:nvPr>
            <p:ph type="title"/>
          </p:nvPr>
        </p:nvSpPr>
        <p:spPr>
          <a:xfrm>
            <a:off x="215900" y="107702"/>
            <a:ext cx="8460556" cy="792088"/>
          </a:xfrm>
        </p:spPr>
        <p:txBody>
          <a:bodyPr rIns="81279"/>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Funding </a:t>
            </a:r>
            <a:r>
              <a:rPr lang="en-US" altLang="en-US" dirty="0" err="1" smtClean="0">
                <a:latin typeface="Tahoma" panose="020B0604030504040204" pitchFamily="34" charset="0"/>
                <a:ea typeface="Tahoma" panose="020B0604030504040204" pitchFamily="34" charset="0"/>
                <a:cs typeface="Tahoma" panose="020B0604030504040204" pitchFamily="34" charset="0"/>
              </a:rPr>
              <a:t>Programmes</a:t>
            </a:r>
            <a:endParaRPr lang="en-US" alt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14345" name="Rectangle 8"/>
          <p:cNvSpPr>
            <a:spLocks noGrp="1" noChangeArrowheads="1"/>
          </p:cNvSpPr>
          <p:nvPr>
            <p:ph type="body" idx="1"/>
          </p:nvPr>
        </p:nvSpPr>
        <p:spPr>
          <a:xfrm>
            <a:off x="1619250" y="1006475"/>
            <a:ext cx="7323138" cy="4867275"/>
          </a:xfrm>
        </p:spPr>
        <p:txBody>
          <a:bodyPr rIns="81279"/>
          <a:lstStyle/>
          <a:p>
            <a:pPr eaLnBrk="1" hangingPunct="1">
              <a:buFont typeface="Times" pitchFamily="18" charset="0"/>
              <a:buChar char="•"/>
              <a:defRPr/>
            </a:pPr>
            <a:endParaRPr lang="en-US" sz="500" dirty="0" smtClean="0">
              <a:sym typeface="Arial" charset="0"/>
            </a:endParaRPr>
          </a:p>
          <a:p>
            <a:pPr eaLnBrk="1" hangingPunct="1">
              <a:spcAft>
                <a:spcPts val="0"/>
              </a:spcAft>
              <a:buFont typeface="Times" pitchFamily="18" charset="0"/>
              <a:buChar char="•"/>
              <a:defRPr/>
            </a:pPr>
            <a:r>
              <a:rPr lang="en-US" dirty="0" smtClean="0">
                <a:sym typeface="Arial" charset="0"/>
              </a:rPr>
              <a:t>Economic </a:t>
            </a:r>
            <a:r>
              <a:rPr lang="en-US" dirty="0">
                <a:sym typeface="Arial" charset="0"/>
              </a:rPr>
              <a:t>change, </a:t>
            </a:r>
            <a:r>
              <a:rPr lang="en-US" dirty="0" smtClean="0">
                <a:sym typeface="Arial" charset="0"/>
              </a:rPr>
              <a:t>regional </a:t>
            </a:r>
            <a:r>
              <a:rPr lang="en-US" dirty="0">
                <a:sym typeface="Arial" charset="0"/>
              </a:rPr>
              <a:t>development, </a:t>
            </a:r>
            <a:r>
              <a:rPr lang="en-US" dirty="0" smtClean="0">
                <a:sym typeface="Arial" charset="0"/>
              </a:rPr>
              <a:t>enhanced </a:t>
            </a:r>
            <a:r>
              <a:rPr lang="en-US" dirty="0">
                <a:sym typeface="Arial" charset="0"/>
              </a:rPr>
              <a:t>competitiveness and territorial </a:t>
            </a:r>
            <a:r>
              <a:rPr lang="en-US" dirty="0" smtClean="0">
                <a:sym typeface="Arial" charset="0"/>
              </a:rPr>
              <a:t>co-operation</a:t>
            </a:r>
          </a:p>
          <a:p>
            <a:pPr eaLnBrk="1" hangingPunct="1">
              <a:spcAft>
                <a:spcPts val="0"/>
              </a:spcAft>
              <a:buFont typeface="Times" pitchFamily="18" charset="0"/>
              <a:buChar char="•"/>
              <a:defRPr/>
            </a:pPr>
            <a:r>
              <a:rPr lang="en-US" dirty="0" smtClean="0">
                <a:sym typeface="Arial" charset="0"/>
              </a:rPr>
              <a:t>Funding of ‘hard projects’</a:t>
            </a:r>
          </a:p>
          <a:p>
            <a:pPr eaLnBrk="1" hangingPunct="1">
              <a:buFont typeface="Times" pitchFamily="18" charset="0"/>
              <a:buChar char="•"/>
              <a:defRPr/>
            </a:pPr>
            <a:endParaRPr lang="en-GB" sz="400" dirty="0" smtClean="0">
              <a:sym typeface="Arial" charset="0"/>
            </a:endParaRPr>
          </a:p>
          <a:p>
            <a:pPr eaLnBrk="1" hangingPunct="1">
              <a:spcBef>
                <a:spcPts val="1200"/>
              </a:spcBef>
              <a:spcAft>
                <a:spcPts val="0"/>
              </a:spcAft>
              <a:buFont typeface="Times" pitchFamily="18" charset="0"/>
              <a:buChar char="•"/>
              <a:defRPr/>
            </a:pPr>
            <a:r>
              <a:rPr lang="en-US" dirty="0" smtClean="0">
                <a:sym typeface="Arial" charset="0"/>
              </a:rPr>
              <a:t>Enhancing access to employment and participation in the </a:t>
            </a:r>
            <a:r>
              <a:rPr lang="en-US" dirty="0" err="1" smtClean="0">
                <a:sym typeface="Arial" charset="0"/>
              </a:rPr>
              <a:t>labour</a:t>
            </a:r>
            <a:r>
              <a:rPr lang="en-US" dirty="0" smtClean="0">
                <a:sym typeface="Arial" charset="0"/>
              </a:rPr>
              <a:t> market, and reinforcing social inclusion </a:t>
            </a:r>
          </a:p>
          <a:p>
            <a:pPr eaLnBrk="1" hangingPunct="1">
              <a:spcAft>
                <a:spcPts val="0"/>
              </a:spcAft>
              <a:buFont typeface="Times" pitchFamily="18" charset="0"/>
              <a:buChar char="•"/>
              <a:defRPr/>
            </a:pPr>
            <a:r>
              <a:rPr lang="en-US" dirty="0" smtClean="0">
                <a:sym typeface="Arial" charset="0"/>
              </a:rPr>
              <a:t>Funding </a:t>
            </a:r>
            <a:r>
              <a:rPr lang="en-US" dirty="0">
                <a:sym typeface="Arial" charset="0"/>
              </a:rPr>
              <a:t>of </a:t>
            </a:r>
            <a:r>
              <a:rPr lang="en-US" dirty="0" smtClean="0">
                <a:sym typeface="Arial" charset="0"/>
              </a:rPr>
              <a:t>‘soft projects’</a:t>
            </a:r>
          </a:p>
          <a:p>
            <a:pPr eaLnBrk="1" hangingPunct="1">
              <a:buFont typeface="Times" pitchFamily="18" charset="0"/>
              <a:buChar char="•"/>
              <a:defRPr/>
            </a:pPr>
            <a:endParaRPr lang="en-US" sz="400" dirty="0">
              <a:cs typeface="Arial" charset="0"/>
              <a:sym typeface="Arial" charset="0"/>
            </a:endParaRPr>
          </a:p>
          <a:p>
            <a:pPr eaLnBrk="1" hangingPunct="1">
              <a:spcBef>
                <a:spcPts val="1000"/>
              </a:spcBef>
              <a:spcAft>
                <a:spcPts val="0"/>
              </a:spcAft>
              <a:buFont typeface="Times" pitchFamily="18" charset="0"/>
              <a:buChar char="•"/>
              <a:defRPr/>
            </a:pPr>
            <a:r>
              <a:rPr lang="en-US" dirty="0" smtClean="0">
                <a:sym typeface="Arial" charset="0"/>
              </a:rPr>
              <a:t>Environment </a:t>
            </a:r>
            <a:r>
              <a:rPr lang="en-US" dirty="0">
                <a:sym typeface="Arial" charset="0"/>
              </a:rPr>
              <a:t>and trans-European transport </a:t>
            </a:r>
            <a:r>
              <a:rPr lang="en-US" dirty="0" smtClean="0">
                <a:sym typeface="Arial" charset="0"/>
              </a:rPr>
              <a:t>networks </a:t>
            </a:r>
          </a:p>
          <a:p>
            <a:pPr eaLnBrk="1" hangingPunct="1">
              <a:spcAft>
                <a:spcPts val="0"/>
              </a:spcAft>
              <a:buFont typeface="Times" pitchFamily="18" charset="0"/>
              <a:buChar char="•"/>
              <a:defRPr/>
            </a:pPr>
            <a:r>
              <a:rPr lang="en-US" dirty="0" smtClean="0">
                <a:sym typeface="Arial" charset="0"/>
              </a:rPr>
              <a:t>MS with a GNI of less </a:t>
            </a:r>
            <a:r>
              <a:rPr lang="en-US" dirty="0">
                <a:sym typeface="Arial" charset="0"/>
              </a:rPr>
              <a:t>than 90% of the EU average </a:t>
            </a:r>
          </a:p>
          <a:p>
            <a:pPr eaLnBrk="1" hangingPunct="1">
              <a:buFont typeface="Times" pitchFamily="18" charset="0"/>
              <a:buChar char="•"/>
              <a:defRPr/>
            </a:pPr>
            <a:endParaRPr lang="en-US" sz="400" dirty="0">
              <a:cs typeface="Arial" charset="0"/>
              <a:sym typeface="Arial" charset="0"/>
            </a:endParaRPr>
          </a:p>
          <a:p>
            <a:pPr eaLnBrk="1" hangingPunct="1">
              <a:spcBef>
                <a:spcPts val="900"/>
              </a:spcBef>
              <a:buFont typeface="Times" pitchFamily="18" charset="0"/>
              <a:buChar char="•"/>
              <a:defRPr/>
            </a:pPr>
            <a:r>
              <a:rPr lang="en-US" dirty="0" smtClean="0">
                <a:sym typeface="Arial" charset="0"/>
              </a:rPr>
              <a:t>Agriculture and Rural Development</a:t>
            </a:r>
            <a:endParaRPr lang="en-US" dirty="0">
              <a:sym typeface="Arial" charset="0"/>
            </a:endParaRPr>
          </a:p>
          <a:p>
            <a:pPr eaLnBrk="1" hangingPunct="1">
              <a:buFont typeface="Times" pitchFamily="18" charset="0"/>
              <a:buChar char="•"/>
              <a:defRPr/>
            </a:pPr>
            <a:endParaRPr lang="en-US" sz="400" dirty="0">
              <a:cs typeface="Arial" charset="0"/>
              <a:sym typeface="Arial" charset="0"/>
            </a:endParaRPr>
          </a:p>
          <a:p>
            <a:pPr eaLnBrk="1" hangingPunct="1">
              <a:spcBef>
                <a:spcPts val="900"/>
              </a:spcBef>
              <a:spcAft>
                <a:spcPts val="0"/>
              </a:spcAft>
              <a:buFont typeface="Times" pitchFamily="18" charset="0"/>
              <a:buChar char="•"/>
              <a:defRPr/>
            </a:pPr>
            <a:r>
              <a:rPr lang="en-US" dirty="0" smtClean="0">
                <a:sym typeface="Arial" charset="0"/>
              </a:rPr>
              <a:t>Maritime and Fisheries</a:t>
            </a:r>
            <a:endParaRPr lang="en-US" dirty="0">
              <a:sym typeface="Arial" charset="0"/>
            </a:endParaRPr>
          </a:p>
          <a:p>
            <a:pPr eaLnBrk="1" hangingPunct="1">
              <a:spcAft>
                <a:spcPts val="0"/>
              </a:spcAft>
              <a:buFont typeface="Times" pitchFamily="18" charset="0"/>
              <a:buChar char="•"/>
              <a:defRPr/>
            </a:pPr>
            <a:endParaRPr lang="en-US" sz="2200" dirty="0">
              <a:sym typeface="Arial" charset="0"/>
            </a:endParaRPr>
          </a:p>
          <a:p>
            <a:pPr eaLnBrk="1" hangingPunct="1">
              <a:buFont typeface="Times" pitchFamily="18" charset="0"/>
              <a:buChar char="•"/>
              <a:defRPr/>
            </a:pPr>
            <a:endParaRPr lang="en-US" sz="2200" dirty="0">
              <a:sym typeface="Arial" charset="0"/>
            </a:endParaRPr>
          </a:p>
          <a:p>
            <a:pPr eaLnBrk="1" hangingPunct="1">
              <a:buFont typeface="Times" pitchFamily="18" charset="0"/>
              <a:buChar char="•"/>
              <a:defRPr/>
            </a:pPr>
            <a:endParaRPr lang="en-GB" sz="2400" dirty="0">
              <a:sym typeface="Arial" charset="0"/>
            </a:endParaRPr>
          </a:p>
          <a:p>
            <a:pPr marL="39688" indent="0" eaLnBrk="1" hangingPunct="1">
              <a:buFont typeface="Times" pitchFamily="18" charset="0"/>
              <a:buNone/>
              <a:defRPr/>
            </a:pPr>
            <a:r>
              <a:rPr lang="nl-NL" sz="2400" dirty="0" smtClean="0">
                <a:sym typeface="Arial" charset="0"/>
              </a:rPr>
              <a:t/>
            </a:r>
            <a:br>
              <a:rPr lang="nl-NL" sz="2400" dirty="0" smtClean="0">
                <a:sym typeface="Arial" charset="0"/>
              </a:rPr>
            </a:br>
            <a:endParaRPr lang="en-US" sz="1000" dirty="0" smtClean="0">
              <a:sym typeface="Arial" charset="0"/>
            </a:endParaRPr>
          </a:p>
        </p:txBody>
      </p:sp>
      <p:sp>
        <p:nvSpPr>
          <p:cNvPr id="2" name="TextBox 1"/>
          <p:cNvSpPr txBox="1"/>
          <p:nvPr/>
        </p:nvSpPr>
        <p:spPr>
          <a:xfrm>
            <a:off x="373063" y="1516063"/>
            <a:ext cx="1103312" cy="461962"/>
          </a:xfrm>
          <a:prstGeom prst="rect">
            <a:avLst/>
          </a:prstGeom>
          <a:noFill/>
        </p:spPr>
        <p:txBody>
          <a:bodyPr>
            <a:spAutoFit/>
          </a:bodyPr>
          <a:lstStyle/>
          <a:p>
            <a:pPr algn="ctr">
              <a:defRPr/>
            </a:pPr>
            <a:r>
              <a:rPr lang="en-US" dirty="0">
                <a:solidFill>
                  <a:srgbClr val="CC0066"/>
                </a:solidFill>
                <a:latin typeface="+mj-lt"/>
                <a:sym typeface="Times" pitchFamily="18" charset="0"/>
              </a:rPr>
              <a:t>ERDF </a:t>
            </a:r>
            <a:endParaRPr lang="en-GB" dirty="0">
              <a:solidFill>
                <a:srgbClr val="CC0066"/>
              </a:solidFill>
              <a:latin typeface="+mj-lt"/>
              <a:sym typeface="Times" pitchFamily="18" charset="0"/>
            </a:endParaRPr>
          </a:p>
        </p:txBody>
      </p:sp>
      <p:sp>
        <p:nvSpPr>
          <p:cNvPr id="13" name="TextBox 12"/>
          <p:cNvSpPr txBox="1"/>
          <p:nvPr/>
        </p:nvSpPr>
        <p:spPr>
          <a:xfrm>
            <a:off x="323850" y="2681288"/>
            <a:ext cx="1103313" cy="460375"/>
          </a:xfrm>
          <a:prstGeom prst="rect">
            <a:avLst/>
          </a:prstGeom>
          <a:noFill/>
        </p:spPr>
        <p:txBody>
          <a:bodyPr>
            <a:spAutoFit/>
          </a:bodyPr>
          <a:lstStyle/>
          <a:p>
            <a:pPr algn="ctr">
              <a:defRPr/>
            </a:pPr>
            <a:r>
              <a:rPr lang="en-US" dirty="0">
                <a:solidFill>
                  <a:srgbClr val="B70E83"/>
                </a:solidFill>
                <a:latin typeface="+mj-lt"/>
                <a:sym typeface="Times" pitchFamily="18" charset="0"/>
              </a:rPr>
              <a:t>ESF</a:t>
            </a:r>
            <a:endParaRPr lang="en-GB" dirty="0">
              <a:solidFill>
                <a:srgbClr val="B70E83"/>
              </a:solidFill>
              <a:latin typeface="+mj-lt"/>
              <a:sym typeface="Times" pitchFamily="18" charset="0"/>
            </a:endParaRPr>
          </a:p>
        </p:txBody>
      </p:sp>
      <p:sp>
        <p:nvSpPr>
          <p:cNvPr id="14" name="TextBox 13"/>
          <p:cNvSpPr txBox="1"/>
          <p:nvPr/>
        </p:nvSpPr>
        <p:spPr>
          <a:xfrm>
            <a:off x="300038" y="3721100"/>
            <a:ext cx="1103312" cy="461665"/>
          </a:xfrm>
          <a:prstGeom prst="rect">
            <a:avLst/>
          </a:prstGeom>
          <a:noFill/>
        </p:spPr>
        <p:txBody>
          <a:bodyPr>
            <a:spAutoFit/>
          </a:bodyPr>
          <a:lstStyle/>
          <a:p>
            <a:pPr algn="ctr">
              <a:defRPr/>
            </a:pPr>
            <a:r>
              <a:rPr lang="en-US" dirty="0">
                <a:solidFill>
                  <a:srgbClr val="B70E83"/>
                </a:solidFill>
                <a:latin typeface="+mj-lt"/>
                <a:sym typeface="Times" pitchFamily="18" charset="0"/>
              </a:rPr>
              <a:t>CF</a:t>
            </a:r>
            <a:endParaRPr lang="en-GB" dirty="0">
              <a:solidFill>
                <a:srgbClr val="B70E83"/>
              </a:solidFill>
              <a:latin typeface="+mj-lt"/>
              <a:sym typeface="Times" pitchFamily="18" charset="0"/>
            </a:endParaRPr>
          </a:p>
        </p:txBody>
      </p:sp>
      <p:cxnSp>
        <p:nvCxnSpPr>
          <p:cNvPr id="4" name="Straight Connector 3"/>
          <p:cNvCxnSpPr/>
          <p:nvPr/>
        </p:nvCxnSpPr>
        <p:spPr bwMode="auto">
          <a:xfrm>
            <a:off x="152400" y="2260600"/>
            <a:ext cx="8686800"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7" name="Straight Connector 16"/>
          <p:cNvCxnSpPr/>
          <p:nvPr/>
        </p:nvCxnSpPr>
        <p:spPr bwMode="auto">
          <a:xfrm>
            <a:off x="152400" y="3492500"/>
            <a:ext cx="8686800"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5" name="Straight Connector 14"/>
          <p:cNvCxnSpPr/>
          <p:nvPr/>
        </p:nvCxnSpPr>
        <p:spPr bwMode="auto">
          <a:xfrm>
            <a:off x="152400" y="4356100"/>
            <a:ext cx="7156450"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8" name="TextBox 17"/>
          <p:cNvSpPr txBox="1"/>
          <p:nvPr/>
        </p:nvSpPr>
        <p:spPr>
          <a:xfrm>
            <a:off x="215900" y="4427538"/>
            <a:ext cx="1255713" cy="461962"/>
          </a:xfrm>
          <a:prstGeom prst="rect">
            <a:avLst/>
          </a:prstGeom>
          <a:noFill/>
        </p:spPr>
        <p:txBody>
          <a:bodyPr>
            <a:spAutoFit/>
          </a:bodyPr>
          <a:lstStyle/>
          <a:p>
            <a:pPr algn="ctr">
              <a:defRPr/>
            </a:pPr>
            <a:r>
              <a:rPr lang="en-US" dirty="0">
                <a:solidFill>
                  <a:srgbClr val="B70E83"/>
                </a:solidFill>
                <a:latin typeface="+mj-lt"/>
                <a:sym typeface="Times" pitchFamily="18" charset="0"/>
              </a:rPr>
              <a:t>EAFRD</a:t>
            </a:r>
            <a:endParaRPr lang="en-GB" dirty="0">
              <a:solidFill>
                <a:srgbClr val="B70E83"/>
              </a:solidFill>
              <a:latin typeface="+mj-lt"/>
              <a:sym typeface="Times" pitchFamily="18" charset="0"/>
            </a:endParaRPr>
          </a:p>
        </p:txBody>
      </p:sp>
      <p:sp>
        <p:nvSpPr>
          <p:cNvPr id="19" name="TextBox 18"/>
          <p:cNvSpPr txBox="1"/>
          <p:nvPr/>
        </p:nvSpPr>
        <p:spPr>
          <a:xfrm>
            <a:off x="190500" y="5003800"/>
            <a:ext cx="1255713" cy="461963"/>
          </a:xfrm>
          <a:prstGeom prst="rect">
            <a:avLst/>
          </a:prstGeom>
          <a:noFill/>
        </p:spPr>
        <p:txBody>
          <a:bodyPr>
            <a:spAutoFit/>
          </a:bodyPr>
          <a:lstStyle/>
          <a:p>
            <a:pPr algn="ctr">
              <a:defRPr/>
            </a:pPr>
            <a:r>
              <a:rPr lang="en-US" dirty="0">
                <a:solidFill>
                  <a:srgbClr val="B70E83"/>
                </a:solidFill>
                <a:latin typeface="+mj-lt"/>
                <a:sym typeface="Times" pitchFamily="18" charset="0"/>
              </a:rPr>
              <a:t>EMFF</a:t>
            </a:r>
            <a:endParaRPr lang="en-GB" dirty="0">
              <a:solidFill>
                <a:srgbClr val="B70E83"/>
              </a:solidFill>
              <a:latin typeface="+mj-lt"/>
              <a:sym typeface="Times" pitchFamily="18" charset="0"/>
            </a:endParaRPr>
          </a:p>
        </p:txBody>
      </p:sp>
      <p:sp>
        <p:nvSpPr>
          <p:cNvPr id="13325" name="Oval 2"/>
          <p:cNvSpPr>
            <a:spLocks noChangeArrowheads="1"/>
          </p:cNvSpPr>
          <p:nvPr/>
        </p:nvSpPr>
        <p:spPr bwMode="auto">
          <a:xfrm>
            <a:off x="139700" y="1327150"/>
            <a:ext cx="1408113" cy="7588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eaLnBrk="1" hangingPunct="1">
              <a:spcBef>
                <a:spcPct val="0"/>
              </a:spcBef>
              <a:spcAft>
                <a:spcPct val="0"/>
              </a:spcAft>
              <a:buClrTx/>
              <a:buFontTx/>
              <a:buNone/>
            </a:pPr>
            <a:endParaRPr lang="en-GB" altLang="en-US" sz="3600">
              <a:solidFill>
                <a:schemeClr val="tx2"/>
              </a:solidFill>
              <a:latin typeface="Arial Bold" charset="0"/>
              <a:ea typeface="MS PGothic" pitchFamily="34" charset="-128"/>
            </a:endParaRPr>
          </a:p>
        </p:txBody>
      </p:sp>
      <p:sp>
        <p:nvSpPr>
          <p:cNvPr id="5" name="Oval 4"/>
          <p:cNvSpPr>
            <a:spLocks noChangeArrowheads="1"/>
          </p:cNvSpPr>
          <p:nvPr/>
        </p:nvSpPr>
        <p:spPr bwMode="auto">
          <a:xfrm>
            <a:off x="214313" y="1430338"/>
            <a:ext cx="1447800" cy="631825"/>
          </a:xfrm>
          <a:prstGeom prst="ellipse">
            <a:avLst/>
          </a:prstGeom>
          <a:noFill/>
          <a:ln w="381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eaLnBrk="1" hangingPunct="1">
              <a:spcBef>
                <a:spcPct val="0"/>
              </a:spcBef>
              <a:spcAft>
                <a:spcPct val="0"/>
              </a:spcAft>
              <a:buClrTx/>
              <a:buFontTx/>
              <a:buNone/>
            </a:pPr>
            <a:endParaRPr lang="en-GB" altLang="en-US" sz="3600">
              <a:solidFill>
                <a:schemeClr val="tx2"/>
              </a:solidFill>
              <a:latin typeface="Arial Bold" charset="0"/>
              <a:ea typeface="MS PGothic" pitchFamily="34" charset="-128"/>
            </a:endParaRPr>
          </a:p>
        </p:txBody>
      </p:sp>
      <p:sp>
        <p:nvSpPr>
          <p:cNvPr id="21" name="Oval 20"/>
          <p:cNvSpPr>
            <a:spLocks noChangeArrowheads="1"/>
          </p:cNvSpPr>
          <p:nvPr/>
        </p:nvSpPr>
        <p:spPr bwMode="auto">
          <a:xfrm>
            <a:off x="174625" y="2581275"/>
            <a:ext cx="1447800" cy="633413"/>
          </a:xfrm>
          <a:prstGeom prst="ellipse">
            <a:avLst/>
          </a:prstGeom>
          <a:noFill/>
          <a:ln w="381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eaLnBrk="1" hangingPunct="1">
              <a:spcBef>
                <a:spcPct val="0"/>
              </a:spcBef>
              <a:spcAft>
                <a:spcPct val="0"/>
              </a:spcAft>
              <a:buClrTx/>
              <a:buFontTx/>
              <a:buNone/>
            </a:pPr>
            <a:endParaRPr lang="en-GB" altLang="en-US" sz="3600">
              <a:solidFill>
                <a:schemeClr val="tx2"/>
              </a:solidFill>
              <a:latin typeface="Arial Bold" charset="0"/>
              <a:ea typeface="MS PGothic"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5">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4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5">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 calcmode="lin" valueType="num">
                                      <p:cBhvr>
                                        <p:cTn id="41" dur="1000" fill="hold"/>
                                        <p:tgtEl>
                                          <p:spTgt spid="21"/>
                                        </p:tgtEl>
                                        <p:attrNameLst>
                                          <p:attrName>style.rotation</p:attrName>
                                        </p:attrNameLst>
                                      </p:cBhvr>
                                      <p:tavLst>
                                        <p:tav tm="0">
                                          <p:val>
                                            <p:fltVal val="90"/>
                                          </p:val>
                                        </p:tav>
                                        <p:tav tm="100000">
                                          <p:val>
                                            <p:fltVal val="0"/>
                                          </p:val>
                                        </p:tav>
                                      </p:tavLst>
                                    </p:anim>
                                    <p:animEffect transition="in" filter="fade">
                                      <p:cBhvr>
                                        <p:cTn id="4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19" grpId="0"/>
      <p:bldP spid="5"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251520" y="107702"/>
            <a:ext cx="8424936" cy="792088"/>
          </a:xfrm>
        </p:spPr>
        <p:txBody>
          <a:bodyPr/>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Structural Funds in Italy (1)</a:t>
            </a:r>
          </a:p>
        </p:txBody>
      </p:sp>
      <p:sp>
        <p:nvSpPr>
          <p:cNvPr id="5125" name="Rectangle 5"/>
          <p:cNvSpPr>
            <a:spLocks noGrp="1" noChangeArrowheads="1"/>
          </p:cNvSpPr>
          <p:nvPr>
            <p:ph type="body" idx="1"/>
          </p:nvPr>
        </p:nvSpPr>
        <p:spPr/>
        <p:txBody>
          <a:bodyPr/>
          <a:lstStyle/>
          <a:p>
            <a:pPr marL="0" indent="0" eaLnBrk="1" hangingPunct="1">
              <a:buFont typeface="Times" charset="0"/>
              <a:buNone/>
              <a:defRPr/>
            </a:pPr>
            <a:r>
              <a:rPr lang="en-US" altLang="en-US" sz="2200" b="1" dirty="0" smtClean="0">
                <a:latin typeface="Tahoma" panose="020B0604030504040204" pitchFamily="34" charset="0"/>
                <a:ea typeface="Tahoma" panose="020B0604030504040204" pitchFamily="34" charset="0"/>
                <a:cs typeface="Tahoma" panose="020B0604030504040204" pitchFamily="34" charset="0"/>
              </a:rPr>
              <a:t>Budget </a:t>
            </a:r>
            <a:r>
              <a:rPr lang="en-US" altLang="en-US" sz="2200" b="1" u="sng" dirty="0" smtClean="0">
                <a:latin typeface="Tahoma" panose="020B0604030504040204" pitchFamily="34" charset="0"/>
                <a:ea typeface="Tahoma" panose="020B0604030504040204" pitchFamily="34" charset="0"/>
                <a:cs typeface="Tahoma" panose="020B0604030504040204" pitchFamily="34" charset="0"/>
              </a:rPr>
              <a:t>2014-2020</a:t>
            </a:r>
          </a:p>
          <a:p>
            <a:pPr eaLnBrk="1" hangingPunct="1">
              <a:buFont typeface="Times" charset="0"/>
              <a:buChar char="•"/>
              <a:defRPr/>
            </a:pPr>
            <a:r>
              <a:rPr lang="en-US" altLang="en-US" dirty="0" smtClean="0">
                <a:solidFill>
                  <a:srgbClr val="B70E83"/>
                </a:solidFill>
                <a:latin typeface="Tahoma" panose="020B0604030504040204" pitchFamily="34" charset="0"/>
                <a:ea typeface="Tahoma" panose="020B0604030504040204" pitchFamily="34" charset="0"/>
                <a:cs typeface="Tahoma" panose="020B0604030504040204" pitchFamily="34" charset="0"/>
              </a:rPr>
              <a:t>€32.8 billion</a:t>
            </a:r>
            <a:endParaRPr lang="en-US" altLang="en-US" dirty="0" smtClean="0">
              <a:solidFill>
                <a:schemeClr val="hlink"/>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buNone/>
              <a:defRPr/>
            </a:pPr>
            <a:r>
              <a:rPr lang="en-US" altLang="en-US" sz="2200" b="1" dirty="0" smtClean="0">
                <a:latin typeface="Tahoma" panose="020B0604030504040204" pitchFamily="34" charset="0"/>
                <a:ea typeface="Tahoma" panose="020B0604030504040204" pitchFamily="34" charset="0"/>
                <a:cs typeface="Tahoma" panose="020B0604030504040204" pitchFamily="34" charset="0"/>
              </a:rPr>
              <a:t>4 strategic objectives divided into 15 priorities:</a:t>
            </a:r>
          </a:p>
          <a:p>
            <a:pPr marL="342000" indent="-342000" eaLnBrk="1" hangingPunct="1">
              <a:buFont typeface="Times" charset="0"/>
              <a:buChar char="•"/>
              <a:defRPr/>
            </a:pPr>
            <a:r>
              <a:rPr lang="en-GB" altLang="en-US" dirty="0" smtClean="0">
                <a:latin typeface="Tahoma" panose="020B0604030504040204" pitchFamily="34" charset="0"/>
                <a:ea typeface="Tahoma" panose="020B0604030504040204" pitchFamily="34" charset="0"/>
                <a:cs typeface="Tahoma" panose="020B0604030504040204" pitchFamily="34" charset="0"/>
              </a:rPr>
              <a:t>Developing </a:t>
            </a:r>
            <a:r>
              <a:rPr lang="en-GB" altLang="en-US" dirty="0">
                <a:latin typeface="Tahoma" panose="020B0604030504040204" pitchFamily="34" charset="0"/>
                <a:ea typeface="Tahoma" panose="020B0604030504040204" pitchFamily="34" charset="0"/>
                <a:cs typeface="Tahoma" panose="020B0604030504040204" pitchFamily="34" charset="0"/>
              </a:rPr>
              <a:t>an innovation-friendly business environment.</a:t>
            </a:r>
          </a:p>
          <a:p>
            <a:pPr marL="342000" indent="-342000" eaLnBrk="1" hangingPunct="1">
              <a:buFont typeface="Times" charset="0"/>
              <a:buChar char="•"/>
              <a:defRPr/>
            </a:pPr>
            <a:r>
              <a:rPr lang="en-GB" altLang="en-US" dirty="0" smtClean="0">
                <a:latin typeface="Tahoma" panose="020B0604030504040204" pitchFamily="34" charset="0"/>
                <a:ea typeface="Tahoma" panose="020B0604030504040204" pitchFamily="34" charset="0"/>
                <a:cs typeface="Tahoma" panose="020B0604030504040204" pitchFamily="34" charset="0"/>
              </a:rPr>
              <a:t>Putting </a:t>
            </a:r>
            <a:r>
              <a:rPr lang="en-GB" altLang="en-US" dirty="0">
                <a:latin typeface="Tahoma" panose="020B0604030504040204" pitchFamily="34" charset="0"/>
                <a:ea typeface="Tahoma" panose="020B0604030504040204" pitchFamily="34" charset="0"/>
                <a:cs typeface="Tahoma" panose="020B0604030504040204" pitchFamily="34" charset="0"/>
              </a:rPr>
              <a:t>in place high-performance infrastructures and efficient management of natural resources.</a:t>
            </a:r>
          </a:p>
          <a:p>
            <a:pPr marL="342000" indent="-342000" eaLnBrk="1" hangingPunct="1">
              <a:buFont typeface="Times" charset="0"/>
              <a:buChar char="•"/>
              <a:defRPr/>
            </a:pPr>
            <a:r>
              <a:rPr lang="en-GB" altLang="en-US" dirty="0" smtClean="0">
                <a:latin typeface="Tahoma" panose="020B0604030504040204" pitchFamily="34" charset="0"/>
                <a:ea typeface="Tahoma" panose="020B0604030504040204" pitchFamily="34" charset="0"/>
                <a:cs typeface="Tahoma" panose="020B0604030504040204" pitchFamily="34" charset="0"/>
              </a:rPr>
              <a:t>Increasing </a:t>
            </a:r>
            <a:r>
              <a:rPr lang="en-GB" altLang="en-US" dirty="0">
                <a:latin typeface="Tahoma" panose="020B0604030504040204" pitchFamily="34" charset="0"/>
                <a:ea typeface="Tahoma" panose="020B0604030504040204" pitchFamily="34" charset="0"/>
                <a:cs typeface="Tahoma" panose="020B0604030504040204" pitchFamily="34" charset="0"/>
              </a:rPr>
              <a:t>labour market participation, promoting social inclusion and improving the quality of human capital.</a:t>
            </a:r>
          </a:p>
          <a:p>
            <a:pPr marL="342000" indent="-342000" eaLnBrk="1" hangingPunct="1">
              <a:buFont typeface="Times" charset="0"/>
              <a:buChar char="•"/>
              <a:defRPr/>
            </a:pPr>
            <a:r>
              <a:rPr lang="en-GB" altLang="en-US" dirty="0" smtClean="0">
                <a:latin typeface="Tahoma" panose="020B0604030504040204" pitchFamily="34" charset="0"/>
                <a:ea typeface="Tahoma" panose="020B0604030504040204" pitchFamily="34" charset="0"/>
                <a:cs typeface="Tahoma" panose="020B0604030504040204" pitchFamily="34" charset="0"/>
              </a:rPr>
              <a:t>Supporting </a:t>
            </a:r>
            <a:r>
              <a:rPr lang="en-GB" altLang="en-US" dirty="0">
                <a:latin typeface="Tahoma" panose="020B0604030504040204" pitchFamily="34" charset="0"/>
                <a:ea typeface="Tahoma" panose="020B0604030504040204" pitchFamily="34" charset="0"/>
                <a:cs typeface="Tahoma" panose="020B0604030504040204" pitchFamily="34" charset="0"/>
              </a:rPr>
              <a:t>the quality, effectiveness and efficiency </a:t>
            </a:r>
            <a:r>
              <a:rPr lang="en-GB" altLang="en-US" dirty="0" smtClean="0">
                <a:latin typeface="Tahoma" panose="020B0604030504040204" pitchFamily="34" charset="0"/>
                <a:ea typeface="Tahoma" panose="020B0604030504040204" pitchFamily="34" charset="0"/>
                <a:cs typeface="Tahoma" panose="020B0604030504040204" pitchFamily="34" charset="0"/>
              </a:rPr>
              <a:t>of</a:t>
            </a:r>
          </a:p>
          <a:p>
            <a:pPr marL="366713" indent="-3175" eaLnBrk="1" hangingPunct="1">
              <a:buNone/>
              <a:defRPr/>
            </a:pPr>
            <a:r>
              <a:rPr lang="en-GB" altLang="en-US" dirty="0" smtClean="0">
                <a:latin typeface="Tahoma" panose="020B0604030504040204" pitchFamily="34" charset="0"/>
                <a:ea typeface="Tahoma" panose="020B0604030504040204" pitchFamily="34" charset="0"/>
                <a:cs typeface="Tahoma" panose="020B0604030504040204" pitchFamily="34" charset="0"/>
              </a:rPr>
              <a:t>the </a:t>
            </a:r>
            <a:r>
              <a:rPr lang="en-GB" altLang="en-US" dirty="0">
                <a:latin typeface="Tahoma" panose="020B0604030504040204" pitchFamily="34" charset="0"/>
                <a:ea typeface="Tahoma" panose="020B0604030504040204" pitchFamily="34" charset="0"/>
                <a:cs typeface="Tahoma" panose="020B0604030504040204" pitchFamily="34" charset="0"/>
              </a:rPr>
              <a:t>public administration.</a:t>
            </a:r>
            <a:endParaRPr lang="en-US" altLang="en-US"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1520" y="179710"/>
            <a:ext cx="8424936" cy="720080"/>
          </a:xfrm>
        </p:spPr>
        <p:txBody>
          <a:bodyPr/>
          <a:lstStyle/>
          <a:p>
            <a:pPr algn="ctr"/>
            <a:r>
              <a:rPr lang="en-US" altLang="en-US" dirty="0" smtClean="0">
                <a:latin typeface="Tahoma" panose="020B0604030504040204" pitchFamily="34" charset="0"/>
                <a:ea typeface="Tahoma" panose="020B0604030504040204" pitchFamily="34" charset="0"/>
                <a:cs typeface="Tahoma" panose="020B0604030504040204" pitchFamily="34" charset="0"/>
              </a:rPr>
              <a:t>Structural Funds in Italy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1183303"/>
              </p:ext>
            </p:extLst>
          </p:nvPr>
        </p:nvGraphicFramePr>
        <p:xfrm>
          <a:off x="323850" y="971798"/>
          <a:ext cx="8458200" cy="2016125"/>
        </p:xfrm>
        <a:graphic>
          <a:graphicData uri="http://schemas.openxmlformats.org/drawingml/2006/table">
            <a:tbl>
              <a:tblPr firstRow="1" bandRow="1">
                <a:tableStyleId>{5C22544A-7EE6-4342-B048-85BDC9FD1C3A}</a:tableStyleId>
              </a:tblPr>
              <a:tblGrid>
                <a:gridCol w="1409700"/>
                <a:gridCol w="1409700"/>
                <a:gridCol w="1285056"/>
                <a:gridCol w="1534344"/>
                <a:gridCol w="1572344"/>
                <a:gridCol w="1247056"/>
              </a:tblGrid>
              <a:tr h="370638">
                <a:tc gridSpan="6">
                  <a:txBody>
                    <a:bodyPr/>
                    <a:lstStyle/>
                    <a:p>
                      <a:pPr algn="ctr"/>
                      <a:r>
                        <a:rPr lang="en-US" sz="1700" dirty="0" smtClean="0">
                          <a:solidFill>
                            <a:srgbClr val="000000"/>
                          </a:solidFill>
                          <a:latin typeface="Tahoma" panose="020B0604030504040204" pitchFamily="34" charset="0"/>
                          <a:ea typeface="Tahoma" panose="020B0604030504040204" pitchFamily="34" charset="0"/>
                          <a:cs typeface="Tahoma" panose="020B0604030504040204" pitchFamily="34" charset="0"/>
                        </a:rPr>
                        <a:t>Total allocations</a:t>
                      </a:r>
                      <a:r>
                        <a:rPr lang="en-US" sz="1700"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of Cohesion Policy  2014-2020 (billion € , current prices)</a:t>
                      </a:r>
                      <a:endParaRPr lang="en-US" sz="1700" dirty="0">
                        <a:solidFill>
                          <a:srgbClr val="000000"/>
                        </a:solidFill>
                        <a:latin typeface="Tahoma" panose="020B0604030504040204" pitchFamily="34" charset="0"/>
                        <a:ea typeface="Tahoma" panose="020B0604030504040204" pitchFamily="34" charset="0"/>
                        <a:cs typeface="Tahoma" panose="020B0604030504040204" pitchFamily="34" charset="0"/>
                      </a:endParaRPr>
                    </a:p>
                  </a:txBody>
                  <a:tcPr marT="45696" marB="45696">
                    <a:solidFill>
                      <a:srgbClr val="B70E83"/>
                    </a:solidFill>
                  </a:tcPr>
                </a:tc>
                <a:tc hMerge="1">
                  <a:txBody>
                    <a:bodyPr/>
                    <a:lstStyle/>
                    <a:p>
                      <a:endParaRPr lang="en-US" sz="1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914163">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European Territorial Cooperation</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T="45696" marB="45696"/>
                </a:tc>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Less</a:t>
                      </a:r>
                      <a:r>
                        <a:rPr lang="en-US" sz="1700" baseline="0" dirty="0" smtClean="0">
                          <a:latin typeface="Tahoma" panose="020B0604030504040204" pitchFamily="34" charset="0"/>
                          <a:ea typeface="Tahoma" panose="020B0604030504040204" pitchFamily="34" charset="0"/>
                          <a:cs typeface="Tahoma" panose="020B0604030504040204" pitchFamily="34" charset="0"/>
                        </a:rPr>
                        <a:t> developed regions</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T="45696" marB="45696"/>
                </a:tc>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Transition regions</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T="45696" marB="45696"/>
                </a:tc>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More</a:t>
                      </a:r>
                    </a:p>
                    <a:p>
                      <a:r>
                        <a:rPr lang="en-US" sz="1700" dirty="0" smtClean="0">
                          <a:latin typeface="Tahoma" panose="020B0604030504040204" pitchFamily="34" charset="0"/>
                          <a:ea typeface="Tahoma" panose="020B0604030504040204" pitchFamily="34" charset="0"/>
                          <a:cs typeface="Tahoma" panose="020B0604030504040204" pitchFamily="34" charset="0"/>
                        </a:rPr>
                        <a:t>developed regions</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T="45696" marB="45696"/>
                </a:tc>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Youth Employment </a:t>
                      </a:r>
                      <a:br>
                        <a:rPr lang="en-US" sz="1700" dirty="0" smtClean="0">
                          <a:latin typeface="Tahoma" panose="020B0604030504040204" pitchFamily="34" charset="0"/>
                          <a:ea typeface="Tahoma" panose="020B0604030504040204" pitchFamily="34" charset="0"/>
                          <a:cs typeface="Tahoma" panose="020B0604030504040204" pitchFamily="34" charset="0"/>
                        </a:rPr>
                      </a:br>
                      <a:r>
                        <a:rPr lang="en-US" sz="1700" dirty="0" smtClean="0">
                          <a:latin typeface="Tahoma" panose="020B0604030504040204" pitchFamily="34" charset="0"/>
                          <a:ea typeface="Tahoma" panose="020B0604030504040204" pitchFamily="34" charset="0"/>
                          <a:cs typeface="Tahoma" panose="020B0604030504040204" pitchFamily="34" charset="0"/>
                        </a:rPr>
                        <a:t>Initiative</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T="45696" marB="45696"/>
                </a:tc>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Total</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T="45696" marB="45696"/>
                </a:tc>
              </a:tr>
              <a:tr h="731324">
                <a:tc>
                  <a:txBody>
                    <a:bodyPr/>
                    <a:lstStyle/>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1.1</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T="45696" marB="45696" anchor="ctr"/>
                </a:tc>
                <a:tc>
                  <a:txBody>
                    <a:bodyPr/>
                    <a:lstStyle/>
                    <a:p>
                      <a:endParaRPr lang="en-US" sz="1700" dirty="0" smtClean="0">
                        <a:latin typeface="Tahoma" panose="020B0604030504040204" pitchFamily="34" charset="0"/>
                        <a:ea typeface="Tahoma" panose="020B0604030504040204" pitchFamily="34" charset="0"/>
                        <a:cs typeface="Tahoma" panose="020B0604030504040204" pitchFamily="34" charset="0"/>
                      </a:endParaRPr>
                    </a:p>
                    <a:p>
                      <a:r>
                        <a:rPr lang="en-US" sz="1700" dirty="0" smtClean="0">
                          <a:latin typeface="Tahoma" panose="020B0604030504040204" pitchFamily="34" charset="0"/>
                          <a:ea typeface="Tahoma" panose="020B0604030504040204" pitchFamily="34" charset="0"/>
                          <a:cs typeface="Tahoma" panose="020B0604030504040204" pitchFamily="34" charset="0"/>
                        </a:rPr>
                        <a:t>22.3</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T="45696" marB="45696" anchor="ctr"/>
                </a:tc>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
                      </a:r>
                      <a:br>
                        <a:rPr lang="en-US" sz="1700" dirty="0" smtClean="0">
                          <a:latin typeface="Tahoma" panose="020B0604030504040204" pitchFamily="34" charset="0"/>
                          <a:ea typeface="Tahoma" panose="020B0604030504040204" pitchFamily="34" charset="0"/>
                          <a:cs typeface="Tahoma" panose="020B0604030504040204" pitchFamily="34" charset="0"/>
                        </a:rPr>
                      </a:br>
                      <a:r>
                        <a:rPr lang="en-US" sz="1700" dirty="0" smtClean="0">
                          <a:latin typeface="Tahoma" panose="020B0604030504040204" pitchFamily="34" charset="0"/>
                          <a:ea typeface="Tahoma" panose="020B0604030504040204" pitchFamily="34" charset="0"/>
                          <a:cs typeface="Tahoma" panose="020B0604030504040204" pitchFamily="34" charset="0"/>
                        </a:rPr>
                        <a:t>1.1</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T="45696" marB="45696" anchor="ctr"/>
                </a:tc>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
                      </a:r>
                      <a:br>
                        <a:rPr lang="en-US" sz="1700" dirty="0" smtClean="0">
                          <a:latin typeface="Tahoma" panose="020B0604030504040204" pitchFamily="34" charset="0"/>
                          <a:ea typeface="Tahoma" panose="020B0604030504040204" pitchFamily="34" charset="0"/>
                          <a:cs typeface="Tahoma" panose="020B0604030504040204" pitchFamily="34" charset="0"/>
                        </a:rPr>
                      </a:br>
                      <a:r>
                        <a:rPr lang="en-US" sz="1700" dirty="0" smtClean="0">
                          <a:latin typeface="Tahoma" panose="020B0604030504040204" pitchFamily="34" charset="0"/>
                          <a:ea typeface="Tahoma" panose="020B0604030504040204" pitchFamily="34" charset="0"/>
                          <a:cs typeface="Tahoma" panose="020B0604030504040204" pitchFamily="34" charset="0"/>
                        </a:rPr>
                        <a:t>7.7</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T="45696" marB="45696" anchor="ctr"/>
                </a:tc>
                <a:tc>
                  <a:txBody>
                    <a:bodyPr/>
                    <a:lstStyle/>
                    <a:p>
                      <a:r>
                        <a:rPr lang="en-US" sz="1700" dirty="0" smtClean="0">
                          <a:latin typeface="Tahoma" panose="020B0604030504040204" pitchFamily="34" charset="0"/>
                          <a:ea typeface="Tahoma" panose="020B0604030504040204" pitchFamily="34" charset="0"/>
                          <a:cs typeface="Tahoma" panose="020B0604030504040204" pitchFamily="34" charset="0"/>
                        </a:rPr>
                        <a:t/>
                      </a:r>
                      <a:br>
                        <a:rPr lang="en-US" sz="1700" dirty="0" smtClean="0">
                          <a:latin typeface="Tahoma" panose="020B0604030504040204" pitchFamily="34" charset="0"/>
                          <a:ea typeface="Tahoma" panose="020B0604030504040204" pitchFamily="34" charset="0"/>
                          <a:cs typeface="Tahoma" panose="020B0604030504040204" pitchFamily="34" charset="0"/>
                        </a:rPr>
                      </a:br>
                      <a:r>
                        <a:rPr lang="en-US" sz="1700" dirty="0" smtClean="0">
                          <a:latin typeface="Tahoma" panose="020B0604030504040204" pitchFamily="34" charset="0"/>
                          <a:ea typeface="Tahoma" panose="020B0604030504040204" pitchFamily="34" charset="0"/>
                          <a:cs typeface="Tahoma" panose="020B0604030504040204" pitchFamily="34" charset="0"/>
                        </a:rPr>
                        <a:t>0.567</a:t>
                      </a:r>
                      <a:endParaRPr lang="en-US" sz="1700" dirty="0">
                        <a:latin typeface="Tahoma" panose="020B0604030504040204" pitchFamily="34" charset="0"/>
                        <a:ea typeface="Tahoma" panose="020B0604030504040204" pitchFamily="34" charset="0"/>
                        <a:cs typeface="Tahoma" panose="020B0604030504040204" pitchFamily="34" charset="0"/>
                      </a:endParaRPr>
                    </a:p>
                  </a:txBody>
                  <a:tcPr marT="45696" marB="45696" anchor="ctr"/>
                </a:tc>
                <a:tc>
                  <a:txBody>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
                      </a:r>
                      <a:br>
                        <a:rPr lang="en-US" sz="1800" dirty="0" smtClean="0">
                          <a:latin typeface="Tahoma" panose="020B0604030504040204" pitchFamily="34" charset="0"/>
                          <a:ea typeface="Tahoma" panose="020B0604030504040204" pitchFamily="34" charset="0"/>
                          <a:cs typeface="Tahoma" panose="020B0604030504040204" pitchFamily="34" charset="0"/>
                        </a:rPr>
                      </a:br>
                      <a:r>
                        <a:rPr lang="en-US" sz="2300" dirty="0" smtClean="0">
                          <a:latin typeface="Tahoma" panose="020B0604030504040204" pitchFamily="34" charset="0"/>
                          <a:ea typeface="Tahoma" panose="020B0604030504040204" pitchFamily="34" charset="0"/>
                          <a:cs typeface="Tahoma" panose="020B0604030504040204" pitchFamily="34" charset="0"/>
                        </a:rPr>
                        <a:t>32.8</a:t>
                      </a:r>
                      <a:endParaRPr lang="en-US" sz="2300" dirty="0">
                        <a:latin typeface="Tahoma" panose="020B0604030504040204" pitchFamily="34" charset="0"/>
                        <a:ea typeface="Tahoma" panose="020B0604030504040204" pitchFamily="34" charset="0"/>
                        <a:cs typeface="Tahoma" panose="020B0604030504040204" pitchFamily="34" charset="0"/>
                      </a:endParaRPr>
                    </a:p>
                  </a:txBody>
                  <a:tcPr marT="45696" marB="45696" anchor="ctr"/>
                </a:tc>
              </a:tr>
            </a:tbl>
          </a:graphicData>
        </a:graphic>
      </p:graphicFrame>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827584" y="2988022"/>
            <a:ext cx="2160240" cy="2418382"/>
          </a:xfrm>
          <a:prstGeom prst="rect">
            <a:avLst/>
          </a:prstGeom>
          <a:effectLst>
            <a:softEdge rad="6350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035" y="5148262"/>
            <a:ext cx="5191125" cy="352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691680" y="1404516"/>
            <a:ext cx="5832647" cy="2303586"/>
          </a:xfrm>
        </p:spPr>
        <p:txBody>
          <a:bodyPr/>
          <a:lstStyle/>
          <a:p>
            <a:pPr algn="ctr">
              <a:buFont typeface="Times"/>
              <a:buNone/>
            </a:pPr>
            <a:r>
              <a:rPr lang="en-US" alt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How can EU Structural &amp; Investment Funds be used to reduce health inequalities?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251520" y="0"/>
            <a:ext cx="8424936" cy="990600"/>
          </a:xfrm>
        </p:spPr>
        <p:txBody>
          <a:bodyPr/>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Examples identified</a:t>
            </a:r>
          </a:p>
        </p:txBody>
      </p:sp>
      <p:sp>
        <p:nvSpPr>
          <p:cNvPr id="16387" name="Rectangle 5"/>
          <p:cNvSpPr>
            <a:spLocks noGrp="1" noChangeArrowheads="1"/>
          </p:cNvSpPr>
          <p:nvPr>
            <p:ph type="body" idx="1"/>
          </p:nvPr>
        </p:nvSpPr>
        <p:spPr>
          <a:xfrm>
            <a:off x="685800" y="1187450"/>
            <a:ext cx="7696200" cy="3889375"/>
          </a:xfrm>
        </p:spPr>
        <p:txBody>
          <a:bodyPr/>
          <a:lstStyle/>
          <a:p>
            <a:pPr eaLnBrk="1" hangingPunct="1"/>
            <a:r>
              <a:rPr lang="en-US" altLang="en-US" sz="1400" b="1" dirty="0" smtClean="0">
                <a:latin typeface="Tahoma" panose="020B0604030504040204" pitchFamily="34" charset="0"/>
                <a:ea typeface="Tahoma" panose="020B0604030504040204" pitchFamily="34" charset="0"/>
                <a:cs typeface="Tahoma" panose="020B0604030504040204" pitchFamily="34" charset="0"/>
              </a:rPr>
              <a:t>Systematic approaches </a:t>
            </a:r>
          </a:p>
          <a:p>
            <a:pPr lvl="1"/>
            <a:r>
              <a:rPr lang="en-GB" altLang="en-US" sz="1400" b="1" dirty="0" smtClean="0">
                <a:latin typeface="Tahoma" panose="020B0604030504040204" pitchFamily="34" charset="0"/>
                <a:ea typeface="Tahoma" panose="020B0604030504040204" pitchFamily="34" charset="0"/>
                <a:cs typeface="Tahoma" panose="020B0604030504040204" pitchFamily="34" charset="0"/>
              </a:rPr>
              <a:t>Health (equity) as a selection / evaluation criteria </a:t>
            </a:r>
          </a:p>
          <a:p>
            <a:pPr lvl="1"/>
            <a:r>
              <a:rPr lang="en-GB" altLang="en-US" sz="1400" b="1" dirty="0" smtClean="0">
                <a:latin typeface="Tahoma" panose="020B0604030504040204" pitchFamily="34" charset="0"/>
                <a:ea typeface="Tahoma" panose="020B0604030504040204" pitchFamily="34" charset="0"/>
                <a:cs typeface="Tahoma" panose="020B0604030504040204" pitchFamily="34" charset="0"/>
              </a:rPr>
              <a:t>Health (equity) as a cross-cutting SF theme </a:t>
            </a:r>
          </a:p>
          <a:p>
            <a:pPr lvl="1"/>
            <a:r>
              <a:rPr lang="en-GB" altLang="en-US" sz="1400" b="1" dirty="0" smtClean="0">
                <a:latin typeface="Tahoma" panose="020B0604030504040204" pitchFamily="34" charset="0"/>
                <a:ea typeface="Tahoma" panose="020B0604030504040204" pitchFamily="34" charset="0"/>
                <a:cs typeface="Tahoma" panose="020B0604030504040204" pitchFamily="34" charset="0"/>
              </a:rPr>
              <a:t>Leveraging existing approaches</a:t>
            </a:r>
          </a:p>
          <a:p>
            <a:pPr lvl="1"/>
            <a:endParaRPr lang="en-US" altLang="en-US" sz="1400" dirty="0" smtClean="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1400" b="1" dirty="0" smtClean="0">
                <a:latin typeface="Tahoma" panose="020B0604030504040204" pitchFamily="34" charset="0"/>
                <a:ea typeface="Tahoma" panose="020B0604030504040204" pitchFamily="34" charset="0"/>
                <a:cs typeface="Tahoma" panose="020B0604030504040204" pitchFamily="34" charset="0"/>
              </a:rPr>
              <a:t>Projects and </a:t>
            </a:r>
            <a:r>
              <a:rPr lang="en-US" altLang="en-US" sz="1400" b="1" dirty="0" err="1" smtClean="0">
                <a:latin typeface="Tahoma" panose="020B0604030504040204" pitchFamily="34" charset="0"/>
                <a:ea typeface="Tahoma" panose="020B0604030504040204" pitchFamily="34" charset="0"/>
                <a:cs typeface="Tahoma" panose="020B0604030504040204" pitchFamily="34" charset="0"/>
              </a:rPr>
              <a:t>Programmes</a:t>
            </a:r>
            <a:endParaRPr lang="en-US" altLang="en-US" sz="1400" b="1"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r>
              <a:rPr lang="en-US" altLang="en-US" sz="1400" b="1" dirty="0" smtClean="0">
                <a:latin typeface="Tahoma" panose="020B0604030504040204" pitchFamily="34" charset="0"/>
                <a:ea typeface="Tahoma" panose="020B0604030504040204" pitchFamily="34" charset="0"/>
                <a:cs typeface="Tahoma" panose="020B0604030504040204" pitchFamily="34" charset="0"/>
              </a:rPr>
              <a:t>… S</a:t>
            </a:r>
            <a:r>
              <a:rPr lang="en-GB" altLang="en-US" sz="1400" b="1" dirty="0" err="1" smtClean="0">
                <a:latin typeface="Tahoma" panose="020B0604030504040204" pitchFamily="34" charset="0"/>
                <a:ea typeface="Tahoma" panose="020B0604030504040204" pitchFamily="34" charset="0"/>
                <a:cs typeface="Tahoma" panose="020B0604030504040204" pitchFamily="34" charset="0"/>
              </a:rPr>
              <a:t>pecifically</a:t>
            </a:r>
            <a:r>
              <a:rPr lang="en-GB" altLang="en-US" sz="1400" b="1" dirty="0" smtClean="0">
                <a:latin typeface="Tahoma" panose="020B0604030504040204" pitchFamily="34" charset="0"/>
                <a:ea typeface="Tahoma" panose="020B0604030504040204" pitchFamily="34" charset="0"/>
                <a:cs typeface="Tahoma" panose="020B0604030504040204" pitchFamily="34" charset="0"/>
              </a:rPr>
              <a:t> focused on reducing health inequalities</a:t>
            </a:r>
            <a:endParaRPr lang="en-GB" altLang="en-US" sz="1400" b="1" dirty="0" smtClean="0">
              <a:solidFill>
                <a:srgbClr val="CC0066"/>
              </a:solidFill>
              <a:latin typeface="Tahoma" panose="020B0604030504040204" pitchFamily="34" charset="0"/>
              <a:ea typeface="Tahoma" panose="020B0604030504040204" pitchFamily="34" charset="0"/>
              <a:cs typeface="Tahoma" panose="020B0604030504040204" pitchFamily="34" charset="0"/>
            </a:endParaRPr>
          </a:p>
          <a:p>
            <a:pPr lvl="1" eaLnBrk="1" hangingPunct="1"/>
            <a:r>
              <a:rPr lang="en-US" altLang="en-US" sz="1400" b="1" dirty="0" smtClean="0">
                <a:latin typeface="Tahoma" panose="020B0604030504040204" pitchFamily="34" charset="0"/>
                <a:ea typeface="Tahoma" panose="020B0604030504040204" pitchFamily="34" charset="0"/>
                <a:cs typeface="Tahoma" panose="020B0604030504040204" pitchFamily="34" charset="0"/>
              </a:rPr>
              <a:t>… A</a:t>
            </a:r>
            <a:r>
              <a:rPr lang="en-GB" altLang="en-US" sz="1400" b="1" dirty="0" err="1" smtClean="0">
                <a:latin typeface="Tahoma" panose="020B0604030504040204" pitchFamily="34" charset="0"/>
                <a:ea typeface="Tahoma" panose="020B0604030504040204" pitchFamily="34" charset="0"/>
                <a:cs typeface="Tahoma" panose="020B0604030504040204" pitchFamily="34" charset="0"/>
              </a:rPr>
              <a:t>ddressing</a:t>
            </a:r>
            <a:r>
              <a:rPr lang="en-GB" altLang="en-US" sz="1400" b="1" dirty="0" smtClean="0">
                <a:latin typeface="Tahoma" panose="020B0604030504040204" pitchFamily="34" charset="0"/>
                <a:ea typeface="Tahoma" panose="020B0604030504040204" pitchFamily="34" charset="0"/>
                <a:cs typeface="Tahoma" panose="020B0604030504040204" pitchFamily="34" charset="0"/>
              </a:rPr>
              <a:t> underlying determinants of health by:</a:t>
            </a:r>
          </a:p>
          <a:p>
            <a:pPr lvl="2" eaLnBrk="1" hangingPunct="1"/>
            <a:r>
              <a:rPr lang="en-GB" altLang="en-US" sz="1200" dirty="0" smtClean="0">
                <a:latin typeface="Tahoma" panose="020B0604030504040204" pitchFamily="34" charset="0"/>
                <a:ea typeface="Tahoma" panose="020B0604030504040204" pitchFamily="34" charset="0"/>
                <a:cs typeface="Tahoma" panose="020B0604030504040204" pitchFamily="34" charset="0"/>
              </a:rPr>
              <a:t>Promoting social inclusion and combating poverty</a:t>
            </a:r>
          </a:p>
          <a:p>
            <a:pPr lvl="2" eaLnBrk="1" hangingPunct="1"/>
            <a:r>
              <a:rPr lang="en-GB" altLang="en-US" sz="1200" dirty="0" smtClean="0">
                <a:latin typeface="Tahoma" panose="020B0604030504040204" pitchFamily="34" charset="0"/>
                <a:ea typeface="Tahoma" panose="020B0604030504040204" pitchFamily="34" charset="0"/>
                <a:cs typeface="Tahoma" panose="020B0604030504040204" pitchFamily="34" charset="0"/>
              </a:rPr>
              <a:t>Promoting employment and supporting labour mobility</a:t>
            </a:r>
          </a:p>
          <a:p>
            <a:pPr lvl="2" eaLnBrk="1" hangingPunct="1"/>
            <a:r>
              <a:rPr lang="en-GB" altLang="en-US" sz="1200" dirty="0" smtClean="0">
                <a:latin typeface="Tahoma" panose="020B0604030504040204" pitchFamily="34" charset="0"/>
                <a:ea typeface="Tahoma" panose="020B0604030504040204" pitchFamily="34" charset="0"/>
                <a:cs typeface="Tahoma" panose="020B0604030504040204" pitchFamily="34" charset="0"/>
              </a:rPr>
              <a:t>Investing in education and life-long-learning</a:t>
            </a:r>
          </a:p>
          <a:p>
            <a:pPr lvl="2" eaLnBrk="1" hangingPunct="1"/>
            <a:r>
              <a:rPr lang="en-GB" altLang="en-US" sz="1200" dirty="0" smtClean="0">
                <a:latin typeface="Tahoma" panose="020B0604030504040204" pitchFamily="34" charset="0"/>
                <a:ea typeface="Tahoma" panose="020B0604030504040204" pitchFamily="34" charset="0"/>
                <a:cs typeface="Tahoma" panose="020B0604030504040204" pitchFamily="34" charset="0"/>
              </a:rPr>
              <a:t>Urban regeneration and pollution</a:t>
            </a:r>
          </a:p>
          <a:p>
            <a:pPr lvl="2" eaLnBrk="1" hangingPunct="1"/>
            <a:r>
              <a:rPr lang="en-GB" altLang="en-US" sz="1200" dirty="0" smtClean="0">
                <a:latin typeface="Tahoma" panose="020B0604030504040204" pitchFamily="34" charset="0"/>
                <a:ea typeface="Tahoma" panose="020B0604030504040204" pitchFamily="34" charset="0"/>
                <a:cs typeface="Tahoma" panose="020B0604030504040204" pitchFamily="34" charset="0"/>
              </a:rPr>
              <a:t>Stimulating production of innovation products</a:t>
            </a:r>
            <a:br>
              <a:rPr lang="en-GB" altLang="en-US" sz="1200" dirty="0" smtClean="0">
                <a:latin typeface="Tahoma" panose="020B0604030504040204" pitchFamily="34" charset="0"/>
                <a:ea typeface="Tahoma" panose="020B0604030504040204" pitchFamily="34" charset="0"/>
                <a:cs typeface="Tahoma" panose="020B0604030504040204" pitchFamily="34" charset="0"/>
              </a:rPr>
            </a:br>
            <a:r>
              <a:rPr lang="en-GB" altLang="en-US" sz="1200" dirty="0" smtClean="0">
                <a:latin typeface="Tahoma" panose="020B0604030504040204" pitchFamily="34" charset="0"/>
                <a:ea typeface="Tahoma" panose="020B0604030504040204" pitchFamily="34" charset="0"/>
                <a:cs typeface="Tahoma" panose="020B0604030504040204" pitchFamily="34" charset="0"/>
              </a:rPr>
              <a:t>that benefit vulnerable people</a:t>
            </a:r>
          </a:p>
          <a:p>
            <a:pPr lvl="2" eaLnBrk="1" hangingPunct="1"/>
            <a:endParaRPr lang="en-GB" altLang="en-US"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US" altLang="en-US" sz="20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GB" altLang="en-US" sz="20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GB" altLang="en-US" sz="20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US" altLang="en-US" sz="2000" dirty="0" smtClean="0">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251520" y="0"/>
            <a:ext cx="8424936" cy="990600"/>
          </a:xfrm>
        </p:spPr>
        <p:txBody>
          <a:bodyPr/>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Two concrete examples</a:t>
            </a:r>
            <a:endParaRPr lang="en-US" altLang="en-US" dirty="0" smtClean="0">
              <a:ea typeface="MS PGothic" pitchFamily="34" charset="-128"/>
            </a:endParaRPr>
          </a:p>
        </p:txBody>
      </p:sp>
      <p:sp>
        <p:nvSpPr>
          <p:cNvPr id="9219" name="Rectangle 5"/>
          <p:cNvSpPr>
            <a:spLocks noGrp="1" noChangeArrowheads="1"/>
          </p:cNvSpPr>
          <p:nvPr>
            <p:ph type="body" idx="1"/>
          </p:nvPr>
        </p:nvSpPr>
        <p:spPr>
          <a:xfrm>
            <a:off x="685800" y="1044575"/>
            <a:ext cx="7696200" cy="4643438"/>
          </a:xfrm>
        </p:spPr>
        <p:txBody>
          <a:bodyPr/>
          <a:lstStyle/>
          <a:p>
            <a:pPr marL="365125" indent="-365125" eaLnBrk="1" hangingPunct="1"/>
            <a:r>
              <a:rPr lang="en-US" altLang="en-US" sz="1600" b="1" dirty="0" smtClean="0">
                <a:latin typeface="Tahoma" panose="020B0604030504040204" pitchFamily="34" charset="0"/>
                <a:ea typeface="Tahoma" panose="020B0604030504040204" pitchFamily="34" charset="0"/>
                <a:cs typeface="Tahoma" panose="020B0604030504040204" pitchFamily="34" charset="0"/>
              </a:rPr>
              <a:t>Italy: </a:t>
            </a:r>
            <a:r>
              <a:rPr lang="en-GB" altLang="en-US" sz="16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POAT Salute: “</a:t>
            </a:r>
            <a:r>
              <a:rPr lang="en-GB" altLang="ja-JP" sz="16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Plan for Re-organisation and Capacity Building</a:t>
            </a:r>
            <a:r>
              <a:rPr lang="en-GB" altLang="en-US" sz="16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a:t>
            </a:r>
            <a:r>
              <a:rPr lang="en-GB" altLang="ja-JP" sz="16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 of Southern Italy</a:t>
            </a:r>
            <a:r>
              <a:rPr lang="en-GB" altLang="en-US" sz="16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a:t>
            </a:r>
            <a:r>
              <a:rPr lang="en-GB" altLang="ja-JP" sz="16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s health-care systems</a:t>
            </a:r>
          </a:p>
          <a:p>
            <a:pPr lvl="1"/>
            <a:r>
              <a:rPr lang="en-GB" altLang="en-US" sz="1600" dirty="0" smtClean="0">
                <a:latin typeface="Tahoma" panose="020B0604030504040204" pitchFamily="34" charset="0"/>
                <a:ea typeface="Tahoma" panose="020B0604030504040204" pitchFamily="34" charset="0"/>
                <a:cs typeface="Tahoma" panose="020B0604030504040204" pitchFamily="34" charset="0"/>
              </a:rPr>
              <a:t>Strengthens capacities of the public administration to:</a:t>
            </a:r>
          </a:p>
          <a:p>
            <a:pPr lvl="2"/>
            <a:r>
              <a:rPr lang="en-GB" altLang="en-US" dirty="0" smtClean="0">
                <a:latin typeface="Tahoma" panose="020B0604030504040204" pitchFamily="34" charset="0"/>
                <a:ea typeface="Tahoma" panose="020B0604030504040204" pitchFamily="34" charset="0"/>
                <a:cs typeface="Tahoma" panose="020B0604030504040204" pitchFamily="34" charset="0"/>
              </a:rPr>
              <a:t>cope with social inequalities in health </a:t>
            </a:r>
          </a:p>
          <a:p>
            <a:pPr lvl="2"/>
            <a:r>
              <a:rPr lang="en-GB" altLang="en-US" dirty="0" smtClean="0">
                <a:latin typeface="Tahoma" panose="020B0604030504040204" pitchFamily="34" charset="0"/>
                <a:ea typeface="Tahoma" panose="020B0604030504040204" pitchFamily="34" charset="0"/>
                <a:cs typeface="Tahoma" panose="020B0604030504040204" pitchFamily="34" charset="0"/>
              </a:rPr>
              <a:t>evaluate interventions that take into account different SEGs </a:t>
            </a:r>
          </a:p>
          <a:p>
            <a:pPr lvl="2"/>
            <a:r>
              <a:rPr lang="en-GB" altLang="en-US" dirty="0" smtClean="0">
                <a:latin typeface="Tahoma" panose="020B0604030504040204" pitchFamily="34" charset="0"/>
                <a:ea typeface="Tahoma" panose="020B0604030504040204" pitchFamily="34" charset="0"/>
                <a:cs typeface="Tahoma" panose="020B0604030504040204" pitchFamily="34" charset="0"/>
              </a:rPr>
              <a:t>apply equity lens systematically in health programming </a:t>
            </a:r>
            <a:br>
              <a:rPr lang="en-GB" altLang="en-US" dirty="0" smtClean="0">
                <a:latin typeface="Tahoma" panose="020B0604030504040204" pitchFamily="34" charset="0"/>
                <a:ea typeface="Tahoma" panose="020B0604030504040204" pitchFamily="34" charset="0"/>
                <a:cs typeface="Tahoma" panose="020B0604030504040204" pitchFamily="34" charset="0"/>
              </a:rPr>
            </a:br>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pPr marL="365125" indent="-365125" eaLnBrk="1" hangingPunct="1"/>
            <a:r>
              <a:rPr lang="en-US" altLang="en-US" sz="1600" b="1" dirty="0" smtClean="0">
                <a:latin typeface="Tahoma" panose="020B0604030504040204" pitchFamily="34" charset="0"/>
                <a:ea typeface="Tahoma" panose="020B0604030504040204" pitchFamily="34" charset="0"/>
                <a:cs typeface="Tahoma" panose="020B0604030504040204" pitchFamily="34" charset="0"/>
              </a:rPr>
              <a:t>Finland:</a:t>
            </a:r>
            <a:r>
              <a:rPr lang="en-US" altLang="en-US" sz="1600" dirty="0" smtClean="0">
                <a:latin typeface="Tahoma" panose="020B0604030504040204" pitchFamily="34" charset="0"/>
                <a:ea typeface="Tahoma" panose="020B0604030504040204" pitchFamily="34" charset="0"/>
                <a:cs typeface="Tahoma" panose="020B0604030504040204" pitchFamily="34" charset="0"/>
              </a:rPr>
              <a:t> </a:t>
            </a:r>
            <a:r>
              <a:rPr lang="en-GB" altLang="en-US" sz="16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Developing Well-Being in Northern </a:t>
            </a:r>
            <a:r>
              <a:rPr lang="en-GB" altLang="en-US" sz="1600" b="1" dirty="0" err="1" smtClean="0">
                <a:solidFill>
                  <a:srgbClr val="CC0066"/>
                </a:solidFill>
                <a:latin typeface="Tahoma" panose="020B0604030504040204" pitchFamily="34" charset="0"/>
                <a:ea typeface="Tahoma" panose="020B0604030504040204" pitchFamily="34" charset="0"/>
                <a:cs typeface="Tahoma" panose="020B0604030504040204" pitchFamily="34" charset="0"/>
              </a:rPr>
              <a:t>Ostrobothnia</a:t>
            </a:r>
            <a:r>
              <a:rPr lang="en-GB" altLang="en-US" sz="16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 </a:t>
            </a:r>
            <a:endParaRPr lang="en-US" altLang="en-US" sz="1600" b="1" dirty="0" smtClean="0">
              <a:solidFill>
                <a:srgbClr val="CC0066"/>
              </a:solidFill>
              <a:latin typeface="Tahoma" panose="020B0604030504040204" pitchFamily="34" charset="0"/>
              <a:ea typeface="Tahoma" panose="020B0604030504040204" pitchFamily="34" charset="0"/>
              <a:cs typeface="Tahoma" panose="020B0604030504040204" pitchFamily="34" charset="0"/>
            </a:endParaRPr>
          </a:p>
          <a:p>
            <a:pPr lvl="1" eaLnBrk="1" hangingPunct="1"/>
            <a:r>
              <a:rPr lang="en-GB" altLang="en-US" sz="1600" dirty="0" smtClean="0">
                <a:latin typeface="Tahoma" panose="020B0604030504040204" pitchFamily="34" charset="0"/>
                <a:ea typeface="Tahoma" panose="020B0604030504040204" pitchFamily="34" charset="0"/>
                <a:cs typeface="Tahoma" panose="020B0604030504040204" pitchFamily="34" charset="0"/>
              </a:rPr>
              <a:t>Take forward health equity related objectives in the Region’s Welfare Programme</a:t>
            </a:r>
          </a:p>
          <a:p>
            <a:pPr lvl="1" eaLnBrk="1" hangingPunct="1"/>
            <a:r>
              <a:rPr lang="en-GB" altLang="en-US" sz="1600" dirty="0" smtClean="0">
                <a:latin typeface="Tahoma" panose="020B0604030504040204" pitchFamily="34" charset="0"/>
                <a:ea typeface="Tahoma" panose="020B0604030504040204" pitchFamily="34" charset="0"/>
                <a:cs typeface="Tahoma" panose="020B0604030504040204" pitchFamily="34" charset="0"/>
              </a:rPr>
              <a:t>Focused on getting HI written in strategies + engaging stakeholders to reducing health inequalities. </a:t>
            </a:r>
          </a:p>
          <a:p>
            <a:pPr lvl="1" eaLnBrk="1" hangingPunct="1"/>
            <a:r>
              <a:rPr lang="en-GB" altLang="en-US" sz="1600" dirty="0" smtClean="0">
                <a:latin typeface="Tahoma" panose="020B0604030504040204" pitchFamily="34" charset="0"/>
                <a:ea typeface="Tahoma" panose="020B0604030504040204" pitchFamily="34" charset="0"/>
                <a:cs typeface="Tahoma" panose="020B0604030504040204" pitchFamily="34" charset="0"/>
              </a:rPr>
              <a:t>Has provided actors with a mandate to reduce HI</a:t>
            </a:r>
          </a:p>
          <a:p>
            <a:pPr lvl="1" eaLnBrk="1" hangingPunct="1"/>
            <a:endParaRPr lang="en-GB" altLang="en-US" sz="20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US" altLang="en-US" sz="20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GB" altLang="en-US" sz="20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GB" altLang="en-US" sz="20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endParaRPr lang="en-US" altLang="en-US" sz="2000" dirty="0" smtClean="0">
              <a:latin typeface="Tahoma" panose="020B0604030504040204" pitchFamily="34" charset="0"/>
              <a:ea typeface="Tahoma" panose="020B0604030504040204" pitchFamily="34" charset="0"/>
              <a:cs typeface="Tahoma" panose="020B0604030504040204" pitchFamily="34" charset="0"/>
            </a:endParaRPr>
          </a:p>
          <a:p>
            <a:pPr marL="365125" indent="-365125" eaLnBrk="1" hangingPunct="1"/>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9">
                                            <p:txEl>
                                              <p:pRg st="5" end="5"/>
                                            </p:txEl>
                                          </p:spTgt>
                                        </p:tgtEl>
                                        <p:attrNameLst>
                                          <p:attrName>style.visibility</p:attrName>
                                        </p:attrNameLst>
                                      </p:cBhvr>
                                      <p:to>
                                        <p:strVal val="visible"/>
                                      </p:to>
                                    </p:set>
                                    <p:animEffect transition="in" filter="dissolve">
                                      <p:cBhvr>
                                        <p:cTn id="7" dur="500"/>
                                        <p:tgtEl>
                                          <p:spTgt spid="9219">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219">
                                            <p:txEl>
                                              <p:pRg st="6" end="6"/>
                                            </p:txEl>
                                          </p:spTgt>
                                        </p:tgtEl>
                                        <p:attrNameLst>
                                          <p:attrName>style.visibility</p:attrName>
                                        </p:attrNameLst>
                                      </p:cBhvr>
                                      <p:to>
                                        <p:strVal val="visible"/>
                                      </p:to>
                                    </p:set>
                                    <p:animEffect transition="in" filter="dissolve">
                                      <p:cBhvr>
                                        <p:cTn id="10" dur="500"/>
                                        <p:tgtEl>
                                          <p:spTgt spid="9219">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219">
                                            <p:txEl>
                                              <p:pRg st="7" end="7"/>
                                            </p:txEl>
                                          </p:spTgt>
                                        </p:tgtEl>
                                        <p:attrNameLst>
                                          <p:attrName>style.visibility</p:attrName>
                                        </p:attrNameLst>
                                      </p:cBhvr>
                                      <p:to>
                                        <p:strVal val="visible"/>
                                      </p:to>
                                    </p:set>
                                    <p:animEffect transition="in" filter="dissolve">
                                      <p:cBhvr>
                                        <p:cTn id="13" dur="500"/>
                                        <p:tgtEl>
                                          <p:spTgt spid="9219">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219">
                                            <p:txEl>
                                              <p:pRg st="8" end="8"/>
                                            </p:txEl>
                                          </p:spTgt>
                                        </p:tgtEl>
                                        <p:attrNameLst>
                                          <p:attrName>style.visibility</p:attrName>
                                        </p:attrNameLst>
                                      </p:cBhvr>
                                      <p:to>
                                        <p:strVal val="visible"/>
                                      </p:to>
                                    </p:set>
                                    <p:animEffect transition="in" filter="dissolve">
                                      <p:cBhvr>
                                        <p:cTn id="16" dur="5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51520" y="179710"/>
            <a:ext cx="8424936" cy="720080"/>
          </a:xfrm>
        </p:spPr>
        <p:txBody>
          <a:bodyPr/>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Conclusions</a:t>
            </a:r>
          </a:p>
        </p:txBody>
      </p:sp>
      <p:sp>
        <p:nvSpPr>
          <p:cNvPr id="9219" name="Rectangle 5"/>
          <p:cNvSpPr>
            <a:spLocks noGrp="1" noChangeArrowheads="1"/>
          </p:cNvSpPr>
          <p:nvPr>
            <p:ph type="body" idx="1"/>
          </p:nvPr>
        </p:nvSpPr>
        <p:spPr>
          <a:xfrm>
            <a:off x="685800" y="1327150"/>
            <a:ext cx="7696200" cy="3605213"/>
          </a:xfrm>
        </p:spPr>
        <p:txBody>
          <a:bodyPr/>
          <a:lstStyle/>
          <a:p>
            <a:pPr eaLnBrk="1" hangingPunct="1">
              <a:buFont typeface="Times" charset="0"/>
              <a:buChar char="•"/>
              <a:defRPr/>
            </a:pPr>
            <a:r>
              <a:rPr lang="en-US" sz="18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The opportunities are there, but (often) being lost </a:t>
            </a:r>
            <a:endParaRPr lang="en-US" sz="1800" b="1" dirty="0">
              <a:solidFill>
                <a:srgbClr val="CC0066"/>
              </a:solidFill>
              <a:latin typeface="Tahoma" panose="020B0604030504040204" pitchFamily="34" charset="0"/>
              <a:ea typeface="Tahoma" panose="020B0604030504040204" pitchFamily="34" charset="0"/>
              <a:cs typeface="Tahoma" panose="020B0604030504040204" pitchFamily="34" charset="0"/>
            </a:endParaRPr>
          </a:p>
          <a:p>
            <a:pPr lvl="1" eaLnBrk="1" hangingPunct="1">
              <a:defRPr/>
            </a:pPr>
            <a:r>
              <a:rPr lang="en-US" dirty="0" smtClean="0">
                <a:latin typeface="Tahoma" panose="020B0604030504040204" pitchFamily="34" charset="0"/>
                <a:ea typeface="Tahoma" panose="020B0604030504040204" pitchFamily="34" charset="0"/>
                <a:cs typeface="Tahoma" panose="020B0604030504040204" pitchFamily="34" charset="0"/>
              </a:rPr>
              <a:t>Health related expenditure tend to go to </a:t>
            </a:r>
            <a:r>
              <a:rPr lang="en-US" b="1" dirty="0" smtClean="0">
                <a:latin typeface="Tahoma" panose="020B0604030504040204" pitchFamily="34" charset="0"/>
                <a:ea typeface="Tahoma" panose="020B0604030504040204" pitchFamily="34" charset="0"/>
                <a:cs typeface="Tahoma" panose="020B0604030504040204" pitchFamily="34" charset="0"/>
              </a:rPr>
              <a:t>healthcare</a:t>
            </a:r>
            <a:r>
              <a:rPr lang="en-US" dirty="0" smtClean="0">
                <a:latin typeface="Tahoma" panose="020B0604030504040204" pitchFamily="34" charset="0"/>
                <a:ea typeface="Tahoma" panose="020B0604030504040204" pitchFamily="34" charset="0"/>
                <a:cs typeface="Tahoma" panose="020B0604030504040204" pitchFamily="34" charset="0"/>
              </a:rPr>
              <a:t> (infrastructures, hospitals, biomedical research)</a:t>
            </a:r>
          </a:p>
          <a:p>
            <a:pPr lvl="1" eaLnBrk="1" hangingPunct="1">
              <a:defRPr/>
            </a:pPr>
            <a:r>
              <a:rPr lang="en-US" b="1" dirty="0" smtClean="0">
                <a:latin typeface="Tahoma" panose="020B0604030504040204" pitchFamily="34" charset="0"/>
                <a:ea typeface="Tahoma" panose="020B0604030504040204" pitchFamily="34" charset="0"/>
                <a:cs typeface="Tahoma" panose="020B0604030504040204" pitchFamily="34" charset="0"/>
              </a:rPr>
              <a:t>Public health </a:t>
            </a:r>
            <a:r>
              <a:rPr lang="en-US" dirty="0" smtClean="0">
                <a:latin typeface="Tahoma" panose="020B0604030504040204" pitchFamily="34" charset="0"/>
                <a:ea typeface="Tahoma" panose="020B0604030504040204" pitchFamily="34" charset="0"/>
                <a:cs typeface="Tahoma" panose="020B0604030504040204" pitchFamily="34" charset="0"/>
              </a:rPr>
              <a:t>has not been regarded as a key stakeholder, &amp; must get more involved in key processes</a:t>
            </a:r>
          </a:p>
          <a:p>
            <a:pPr lvl="1" eaLnBrk="1" hangingPunct="1">
              <a:defRPr/>
            </a:pPr>
            <a:r>
              <a:rPr lang="en-US" b="1" dirty="0" smtClean="0">
                <a:latin typeface="Tahoma" panose="020B0604030504040204" pitchFamily="34" charset="0"/>
                <a:ea typeface="Tahoma" panose="020B0604030504040204" pitchFamily="34" charset="0"/>
                <a:cs typeface="Tahoma" panose="020B0604030504040204" pitchFamily="34" charset="0"/>
              </a:rPr>
              <a:t>Little awareness </a:t>
            </a:r>
            <a:r>
              <a:rPr lang="en-US" dirty="0" smtClean="0">
                <a:latin typeface="Tahoma" panose="020B0604030504040204" pitchFamily="34" charset="0"/>
                <a:ea typeface="Tahoma" panose="020B0604030504040204" pitchFamily="34" charset="0"/>
                <a:cs typeface="Tahoma" panose="020B0604030504040204" pitchFamily="34" charset="0"/>
              </a:rPr>
              <a:t>amongst public health sector </a:t>
            </a:r>
          </a:p>
          <a:p>
            <a:pPr marL="0" indent="0" eaLnBrk="1" hangingPunct="1">
              <a:buFont typeface="Times" charset="0"/>
              <a:buNone/>
              <a:defRPr/>
            </a:pP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eaLnBrk="1" hangingPunct="1">
              <a:buFont typeface="Times" charset="0"/>
              <a:buChar char="•"/>
              <a:defRPr/>
            </a:pPr>
            <a:r>
              <a:rPr lang="en-US" sz="18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There is a need for capacity building and training among public health professionals &amp; beyond around the use of SF to </a:t>
            </a:r>
            <a:br>
              <a:rPr lang="en-US" sz="18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br>
            <a:r>
              <a:rPr lang="en-US" sz="18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achieve public health objectives and reduce </a:t>
            </a:r>
            <a:br>
              <a:rPr lang="en-US" sz="18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br>
            <a:r>
              <a:rPr lang="en-US" sz="18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health inequalities </a:t>
            </a:r>
            <a:endParaRPr lang="en-US" sz="1800" b="1" dirty="0">
              <a:solidFill>
                <a:srgbClr val="CC0066"/>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buFont typeface="Times" charset="0"/>
              <a:buNone/>
              <a:defRP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176213" y="122238"/>
            <a:ext cx="8500243" cy="777552"/>
          </a:xfrm>
        </p:spPr>
        <p:txBody>
          <a:bodyPr/>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Some tips… </a:t>
            </a:r>
          </a:p>
        </p:txBody>
      </p:sp>
      <p:sp>
        <p:nvSpPr>
          <p:cNvPr id="19459" name="AutoShape 2" descr="data:image/jpeg;base64,/9j/4AAQSkZJRgABAQAAAQABAAD/2wCEAAkGBw8QEA8PEBQPDw4PDw8PDw8PEA8QDw8PFBQWFhQRFBYYHCggGB0lHBQUITEiJSkrLy4uFx80ODMsNygtLisBCgoKDg0OGhAQGiwkHCQsLCwsLCwsLCwsLCwsLCwsLCwsLCwsLCwsLCwsLCwsLCwsLCwsLCwsLCwsLCwsLCwsLP/AABEIAOIA3wMBEQACEQEDEQH/xAAbAAABBQEBAAAAAAAAAAAAAAAAAQIDBQYEB//EAD4QAAEDAgMEBwYFAwMFAQAAAAEAAgMEEQUSIQYxQVEHEyIyYXGRFBVSgaGxI0JicsEzkqIkU4KTstHh8EP/xAAaAQEAAwEBAQAAAAAAAAAAAAAAAQIDBAUG/8QANREBAAIBAgQFAgQFAwUAAAAAAAECAwQRBRIhMRMiMkFRYXEjQrHBFDOBofA0UpEVYtHh8f/aAAwDAQACEQMRAD8A9xQCAQCAQCAQCAQCAQCBLoEfI1ou4ho5k2CJiJnsq63aSih78rSeTM0h/wAQVnOWkd5dOPRZ8npr+zM4l0jxtOWCCSU8HPIY303rG2qj2h6OLgtp65LRClrNtq9+oMcI+GNt3f3OJWU6i0uuvC9PSJ7z93qNNJmYx3xNafUXXdWd43fN3jltMfVKpVCAQCAQCAQCAQCAQCAQCAQCAQCBLoOOqxani/qSxM8C8X9FWb1jvLamny39NZlUVW21EzuufKf0Mdb1NllOopDrpwvUW7xt91RVdIBP9KG3jI/+B/5Wc6r4h104N/vv/wAKWt2urpLgSCIH/baAfU3KytnvLtx8N09O8b/dm6jrpH5pZZZRye9zh6XssJm0zvMvQrFK12rWITNUqyCgaQiJev7LVHWUdO7j1YafNun8L08c71h8lq6cma0fVbK7mCAQCAQCAQCAQCAQCAQCAQCDhxurfBTyzMAc6NubKb2I4qt5mI3htgpF8kVt2l55Vba1r+6WRD9DAT6m64Z1F5fR04Tp694mf6qmpxWol/qSyu8M7gPQaLOclp7y66abDT01hwuaN/FUbwAgcCipSVKDUCXQKiAEQ9J6OqjNSuZ/tyuA8nAO/krv08+V83xSu2bf5hq1u80IBAIBAwyt5j1Crz1+Q4KwVAIBAIBAIBAIBBx4u0Op5weMMn/aVW/plphmYyV2+YeHMq2ndf0Xj8z7zwpPFQORU8yPDke0BOZHhyaajwTmTGMntA5JzI8Me0KOY8MhqU5k+EY6pKcyfCROndzUTZaMcInF5/MfsFWZleK1j2b3ozqnxRVDQ4PvK11yDp2QLfT6p/FXwxtV87xqlbZKztt0bF2Jy8wPkFnPEM8+/wDZ4nhwYa+X4j6BUnW55/MnkqhdWSfE71VP4nLP5pTy1+ETp3/E71KpOW897SbQic8niVSZ3SYVNe8EthCbtaeYH2X1OP0w5Z7nq6AgEENTNkF7X1XNqc84a80RutWvNLkdiB5D1XmzxS/tWGvgx8mGvf8Ap9FSeJZvbZPg1NNa/mPRZzr88+63hVMNU/mVnOszz+ZPh1MNQ/4j6qk6jLP5pTyx8IKhxLXgkm7XDeeRURe0z1mV8cRF4eSSDUjkbLujs+zp1iJREIublUJ3LZSgEIGlAhCBtkSXKiNwWojdsej+wZOLknO29xa2m5cmbu8HjM73q1l1i8UhKgMJRBCUDSgQlSNZQuvHGf0N+y+owTvjiXLbunWqAgEHJiI7HzC4OIR+Du0x+pVrwJdIRIUAQIgRwUx3Inad3lVdFklkYdC17h9V6NOsPsMNubHEuchWa7m2QNIQ3IQoSQtQ3AYSbAEnkASVG8Im0R3l30+CVUlssUlj+Zwyt+qpOSsObJrsFO9oWlPsdOe++OMeF3n+FSc8ezivxfHHpiZd8OxcIN3ySP8AABrB/KznNZyX4vlnpWsQusOw2KnDmxAgON3Em5JWU2me7z82ovmne8uslQxIiDVAaUCEokiIanCjeGP9v8r6bSzviq5rd3WuhUIBBz1w/Dd8vuuTWxvht/nuvj9SnXzjqCBVCQgECIMdt1SAdVMBqSWPI46XF/RdWC3XZ7XCss9aSyhC6ns9u7ppsMnk7kcjvHKQPUqk5KwwvqsNPVaFlT7KVLu91cf7nEn0CpOesOS/FcNfTvKyg2OZ/wDpI4n9DbD1KpOon4cl+L3n01WEGzVI3ezOebyT9NyynLaXLfiOot+bb7LKGnYwWY1jRya0BZzLkte9vVMykKKEQIoCFAwlAiBt0QRAIkhUoabBTeBnhmH+RX0WhnfDDmv3dy61QgEENWOw7yXPqY3xWWp3Uq+ZdZVAREhAhKAuiHPWUscrckjQ9twbHmFaLTHZfHktjnes7GQ0UMfcjjZ+1oBUzaZ7pvlvf1WmUxUbswgEQQqAiBqBCgQlAwlA0lA26BUCIgiJCIaPAT+CPBzvuvoOHz+E58ndYruUCAQMnHZd5FZ5Y3pKY7qJfKuyAiQoAgaUCIghKBt0CKQXQJdEAoEQNQNKBpKBpKgNQCkCAQIiCINDs8fw3Dk8/YL3uHT+Gwyd1ovQZhAIEduKrbtIoHL5S/S0u2OxLqqSIBEEKBLqQ0qA1AIBABSgFEkRBhUhpKgRkoG3QF0ChEBEkQCIIgvdnD2X/uH2Xt8MnySxy91wvTZBAIBJFBN3neBK+Vzxtkn7uyvZGsli3QISiCIG3QISpDbogqhIQKpAUQgkfwCBl0A4oI0CogiJOsgEQQoBAILnZx39QftP3Xr8LnpaGWVdr12IQCAQUNX33eZXzGqjbLMOunZDdYLC6gIgEDUDSpCE21OgGpJ3AIgNIIBFiCAQRqCDuIUT0ScECoEcbAqUOMFQOfEcQhponzzvEcMYu95uba2FgBcnwCvjx2vblrHVEzsxzuklpbJLFR1stNGdZwwBhbc9sX4afLjZd0aDrtN4ifhn4n0aLZzaKnxCIzU5cQ12R7HtyvY617HgdOIXLnwXw22svFt1sFisVBidqHAY1go4kVF7XBLcpsCb2Ivwsu/T/wCmyf0Z29UNuuBcFAIklkFts8e28fpH0P8A7XqcMnzTDHKvl7TEIBAIKKvFpHed185rY2zS6aelzrkaEUCCurI4I3zSuDIo2l73kEhrRvNhqrUrN5isd0TOxuHV8VREyaF4kikF2PFwDw46qb0tSeW3cid06ok0oOLGxemqRct/082osSOwVfH64+6s9lP0aRkYVRXvrGXam+hcfoujW/z7Ix+lqFyLhSIpToiHJdBi9p4GVuLUFA/tQQQy1dRESckh3Rhw42tzOjiNNb+hgtOLT2yR3mdoZW622bqOMAWAAFrAAWaBysuCbTM7z3asvg+zLqSvq6iKTLSVLQ72Wxs2oJGZ9yfB399vyhdWbUxkxVrMeaPf6KVrtO64w/E4p3zsiJd7PJ1UjgDk6213MB4loLb23XXPfFakRNvdaJiRieMU1L1fXyNi612SMHMS93IAA8wrY8V8m/LHZE2iO7J7fPDMRwFxuAaqRnZve7jE0Dfu7Q+R47l16SN8OWPp/wCVL94btee1IgCgRELLADaUjmw/cL0eHT+IzydmiXusAgEAUFNiTfxD4gL5/iEbZnTj9LksuFoyeCYlM7GMXpXue6GKOikgYe7Hmhbny8rkg+d115aVjT47R367/wDLOszzTDv21Zmw6vbcNvSzC7jYDsHes9L/ADq/dN/S5ejm/uqhub/gi3gLmwVtZ/Ot9ynpgu3O0ow2l64N62WSRsUMetnPNzrbhYH6KNLp/GvtPaO5e20POMfqtocO6jEamoDmyytaadrrxtJaSI3R5Q0Xa1wuNQeN9V6mKumzb4q17QxmbR1l6lJVsqaF0zL5J6R8jRuNnRk2Xkck0y8s+0/u333hSdEVRnwmn3XY6Vh1PB5tvOmhC34hXbPP9FcfpUO2uL45h7pKp1TRCmMzhBShrTI+LMA3RzcxsHNzWdounTYtNmjlis7+8q2m0Ht6RMQpAz3lQSNY4NJnguGnNcjfdt7Du5gdFE6HFedsd+vweJMd4anZ/a+hxAf6eQdZa5gksyYaXPZvrbmCQuPNpcuL1R0+i8XiVk46rmWefYtjcdFtC18zskMtGyJ7ybNYTctc7wuLfNerjwzk0m1e8Sxmdrr6t6ScKicGCV0ziWj8CNzwATYm+7TeQNfNc9NBmtG8xt91vEheVdZanknaCLQvlaHgg6MLhcbxw0XPWnnis/K0z0ZvompyzDI3uDs88s08hdmu9xdlDzfmGN14rq4hbfNt8RCuP0s10wVkYrcMYSA6EmWQ3HZY6Rlr8u44/NdXDqT4d5+VMk9YXfS0ckWH1zBmNLXRyA2JaGntXPheNg+aw4fG83xz7x/n6rZPaW7jkDmtcO64Bw8iLhefMbS1OsoQLIkAIOvCXWmZ43C7dBO2WGeTs06+hc4QCAQVWJjt/ILweJR+JEujF2cK85q8+wDHGP2ixSnBzCSCBsbrkjPTsbnjA4aySH/iea9HNimNJS3xP6sqz55aTbDEKWGkqG1L4WB8EjQyU6vzNIAy7ze3Jc2mpe2SOWPda0xsw/Qz7dLH10r3CigjNLTQgBrXuvme8gDtW0GbzHBd3EfDr0iPNPWZZ4t/6KzbLaWklxyjE0gNFh7nGRzWvcBUAkuFgDm7TIgbaaLTTYMldNbljzWRa0TYvSftxh9bRinpnGaQzsfmLJYxEGg3cMwGYnMW28/m0Oky4snNfoXvExtDW9FVW6XC4WSteDFmis9haJIt7HN01blcBfm0rj19Yrm3ie/6r4+tVf0PuETcSoLhzqWuk1GmZp/DuBwF4v8AJacQ800yfMIx+8OPpmg6yowVmhMk87O0QGm76Yak7hqtOGztTJ/T90Ze8PTHgWLbDLYty8Mu61vJeVu2eL9KtHT0lZTy0JdDXydqSOnNrcGOAGrXO3WGh+ZXu6G1745jJ6fq57xET0bGTZ+snIndW1NM+SKMPghazJG7L2mtv4k67/FedGfHTyxSJiPdryzPuo9o+i5joHTU8k81WwZ3Cpf1ntIa3VgIAIJtpr4eI6sHEp5trxEV+nspbH8L7o3rsPngIpqdlLUU+UVEeTtsfYtzZz2jfKdSb77rn1tMtLb2tvE9lqTE/dpq+DrY5Yr26yN7LnW2YEX+q4qW5bRPxMLzHR5hsljOIYZTyUElFUzTtkJpy1t4h1n5XOGmXNre+uY7l7Gow4c1oyReIj3Y1tNY22LjHR5V1FLPV1DnT4s9wkEcbm9W2LT8GxsLgZtxtwF95Y9djpeKV6UJpO2891pQYZiFZg9TRVsLmTQsApXyO7UpYMzA6xvcWDbnffzWN74seoi+Oek9/wB0xEzXaVv0ZY8KqhiZI5vtMJdDIwkB5DO67Lv7pF/EFY63D4eWZrHlnqtS28NfZcTQWRBCiU9I7K9p5OH3XTpJ2ywpfs1S+lcwQCAQVmKDtDyXicT9UN8PZXleW2eRbV7IUbcboWNdLSsrWvcfZyQ8VEe5zXEnKXG1zbePFezg1OSdPadt5j9GFqxzNdS9G2EMJPUGQuaW3mlkksCb3FzofFcU6/PPvt9l/DqoOiet9nlxDCJHAOpqmR0Gc2L2Zsrg0E7uy11h8ZXRr6c9a5o946q4+k8sqHaHA6PDsZElXE2TDa0OIJzltPI/vOPk4E24B3gujDlvm0+1J2tCs1ituvZu6SXAaaPronYcyJhyiVphecwBdYHUl3e0GpXn2jVXnad92nkjqmw3aKWslZ7LBJ7HfM+sqA6NkjLboGHtF19LkWFj4KL4K4qzN583xH7kW37Qy2L1funHWVMjiKPE47TOda0cjbN0sb2b+Gbng88tOvHX+I0vLHqqpPltug6bsktPh9Uwtexsrwy3aZI2VjXhwI3g9UPO6nhkzGS9J6Tt+n/0y9YiXSyXaWrs1jafDYOwGuux7wzmDd19ByG8W5qkxo8ffe0nnle7L7GQ0RdO9z6qtkvnqprl9iBo25Nt2/efoufPq7ZY5YjavxC9aRHVecbLjXddPxUjNY/si2SdldSP9jrmOzOka0GOoBtdsreO7f4m99LdeLVbVnHkjes/2+yk067w0AH/ANwXIula1A/IgUBBVUGzlFBPLUxQxsqJS4vkA17Vs2Ubm3trZbX1GS9YpM9IVisRO61KxWNKBQFKC+PJa4Z2vEot2amnfmY08wF9PE7w5UikCAQVuLb2+R/heNxSOtZb4fdWkryWylxfZ2nqqilqpc/WUZLosrrAkkHtfMLfHntSlqR7qTWJndbFywWZrF9iqGpqBVubJHUjKetglfC4ubufdv5uF966qavJSnJ3j69VZpE9V3VUUUzOrmjjmj0OSZjZGkjcSHAglYVvas71nb7LbRPdU0mxeFxSCWOlgEjTmaS0uDXXvcNcSAeWmnBbW1eaY2m0q8lfhehi51nPX4VBUNDZ4oZmtN2iaNkgB5gOBsVamS9PTMx9iYie7O9JuGGTCqkMFzC1s7Q3K3K2I5nEabg0E28F06K+2eN/fopkjyu3Y/Fm1tFT1LbAuZlkYCCWSM7LgeWouPAgrLU4pxZJqmtt4XDgsYWck4sQUkdMJQPNjv0UQJGsCkKgRAhQIgLoEAQOQB3HyKvSdrQrPZcbP1GaIDi1fT4p3rDmlaLRAQCCvxcaNPiV5XFI8tZbYu6pcV4rYwqQigLZElspChqBwCgOUjlxClbNFLC8XZNG+J4uRdr2lpGmu4lTS3LaLfE7ontsz2wuyrMKgfEJTO6V+d7iMjbgWGVtzbSy6dVqfHtE7bbK0rytGZbrlWcFZqQokdNObqRMWBQAhSEugS6AzIEugVAqABRAurB2zs2WTLzuF9Hp58sOa3dql0qhAIOHFh2R5rzuJxvij7tMXdUOC8F0mWQOyqUCyJBIG8oI/aGjj6KDdG+r4AeqBDUu8EQXOSpDUDXFBBJqgnotx80HTdAhKCNxQNugQoEuiDHOQJmKB3WFAokUiKhkyyg/qK9/Sz5Ic9u7bgruUKgEHHin9P5hcHEY3wr4+6lc9fPupGZwEQY6cpuGGQnigicgSyADUEoCkOQNKCGV4G8geemnNTEbo3Rk3+ajZLppRYeZQToGkoIyUCIEKBriiDEDrIEsgFEiBvf/AOS97Rz5IYX7t1Tm7Wn9IXos0iAQceK/0neFj9Vx66N8Mr07s296+bdKJSHoEKBqkCgMmmYxpe9zWMaLue9wa1o5knQBTWJmdogmdmMm6Q3SyGLDqSevyuLXTAmOG4FzZ1jwHG3hdehGg5a82W0VZeJ8QptsNoNoqSETSCmp4nSBgdC1sr2kgkXzXFuF7b1vpsGkyW5a7zP1Ra14T7NYPiuI08NZU4jUxMlzFkMA6t1gS0OJbZo7txodD4lVz5cGG00pjiZj5KxaY3mXRN0YQuuDV17gRYh0jTccQdPJZxxGY/LCfD+q3xHZV809E4VEsdLRMYBTNBvI5l+2Xhw3gNGoO481jTVRWto5d7W91pr1hZTbY4ZE98UlTCySNzmPaS67XtNi06cCqV0ua0RMV6J543XNDXQzsEsEkc0btz43B7fEafZY2pak7WjZMTEnvKqlxYliUFNGZZ5GQxggZnmwudwHMrTHjtknasKzMQxM/SQ+U5cOoqqrIcQZC1zY7Xs1wygmx11dlt9u6NBFY/FvEKeJv2hsMDqp5YGvqYfZp7uD4szXAWOhBBNwRb6riy1pW21J3heJmY6uxxWSQAgcgSyAspEOW0luZC9nQz5GN24gHZb+0L1GSRAIOXExeKT9pPoubVxvhstXuypXzDqDQpDigagQoEQcON4VDWQPppwXRPsSGuLSCDcEEciFpiy2x2i1e6JjeNkuCYTDSQMp4G5I2eRc4ne5x4k81OXLbLbmsVrEKzpEp+swutFrlsJkHhkIcT6ArXRW5c9Vbx5UPRrMX4RROO8MlZ8mSyNH0aFbWxtntH+dinpX65F1NWbRshr6XDzG4vqYzI2XMwMaB1mhB1J/DPrxXRTTzbFbJv2Vm3XZiul6kgj9mihgp2TV00jpKkRgS52uZftDmZLnyXocOvaYtNpnasdmWSI3W03RfHE0miqaqlmLG3/EJjfINRmsAbb/AFWX/UZtO16xMLeH8SqGbV4rhMzYcUaammeSGTssXHcbsfYZgOTgD6LX+GwaivNi6SrzWr3c/SSy2I0lbUtkqMKLYiBH2m2tdzd4ALrg6kXHkraKd8NqU6X6l++89npGz2LUdTE32N8bo2NAEbOyYwLaFm9u9eZmxZaW88NKzHss3LBY0BA4IHAKdgAIg9jVIhlFpW+Q+69bQT5WV20j3DyC9ZkcgEENW28bxza77LLPG+O0fRMd2Vyr5V1moEKBt0DboBAIJgUFRtmT7uxCxsfY6jlu6t1x6XHzW+l/nV+8K37KnoqdfCKQcvaAf+vIf5W2v/1Fv6fpCuP0tRZca7EbXzRRYvgsstgz/VR5jwcWhrL8gHPH1Xoaes20+Ssd+jO3qhWdNILThk4ykRTSjIXWc4nqnC3h2CCeFwtuG7TF6/P/ALRk9mwxLbHDqcAzVETXnJeNhM0jS5t9WsBIHiuKujy3natf2X54hjMQpajaGdha2SlwqC5jme0CSd5y3IaTpodDqBY3NzYd1Zpo6z13vP8AZnO95+j0QuggjZG4sjiDREwSPFi1rdG9rfoCvMiL3tvHf6NekR1ef7S0+z0zjkzOqrXb7ra50gLT3rNBYLab/kvSwTqqx5vT/wB3+bsp5fY3YLBccZPHJPJKyjzEuiqZs8sjMrg2zdS3UjQkfNTqsummsxWN7fQpFt3puVeQ2PDVIUBSgIHhyDkqjZ7T4fyvT0E9JZ3bKkfdjD4BexDFMpAgZN3XeR+ypk9MpjuyTl8pPeXXBhKgNJQNJQCBCpAEErUFbtRC6ShrY2tL3vpKlrGAZnOeY3ZQBxN7LXBMRlrM/MfqrbsoOiiKaPDmwzMlifHNKAyaOSMhpN9A4DS5du43XRr5rbLzVmJ3j2VxxtDYOXE0ZzbTZZuJQxxOkMJjlEgeG57ixDm2uOB3rq0up8C0ztvupavMpOl+iz4fCc1mw1EOZ7hc5XNLLm3nf5Lfh1/xp+sK5I6LXBdgMKha14hZOS1pzTXladO8Gu01vfdyWeXW57Ttvt9k1pDVtYAAAAABYACwA5ALjldFVUcUzTHKyOWM2uyVjZGGxuLtcLHUD0U1vas71nYmN+4pKGGFoZDHFCwXs2KNkbRffo0AKbXtb1TM/dEREOgBVSMqAQLZSglkAg5K3e0+a79DPWWd2pwKTNC3w0Xt1YrFWAgRw0UW7SMjKNT5r5TJG1pdcdkRKok0oECkCBEChA9qBUAgaSgQohVbU4d7VRVUAF3SQv6sXt+KBmZrw7QC30+Tw8tbfVFo3hSdEdfPLQCOZsjTTvMUbngjPFwAuPykFvHcujiGOtcm9Z7qY56NuuFqVECyBbIBA0IHFSGogqDlxDc3938Lt0M+fZS662Ym0c35r3KMF8rgQIVE9hlKkdpw/Ufuvls0fiS669kBas0mEIERAKJIUChA8IFQIUDSiCIAclImjYGgNaA1o3AAADyCbzPcPQFkDgFIFAQqRHfVBKgbZEBBzYj3L8nBdein8VW/ZJgVTkkF9x0XvVc7ZAq4VAhQZmuFpH/uK+Y1UbZbfd1U7OYrBJpCkMIUJMKICJOagcECoghQNsgQhTsEa7VTyyjd0ZgOI9QrRS3wbwaahg/M31Ct4V59pN4NNbEPzX8gSpjT5J9kc0GHEYx8R8mlXjS5J9jng12KM4NefkArRosko54RHE+THeoCvGht8nOZ7e74P8leNDPyjnBxGXgxo8ySrRoY+Uc5hrZz8A8gtI0VEc8mmonP5vQBaRo8fwjnkgdIe84kcitqYKUneIVm26WJ1iDyXTEKtvhc2eNp42srjrQCCgxenc0ySkdi4Nxv4cF4up0WW+SbR2bVvEQpvaxycfkFjGhyJ54Pj6x/djefkrxw7JPueJDugwmd29rWDxdr9FrHDJ97I8V2twAfmeb+AC1jhlPeyPFlIMBj4uefRWjhuL5lHiSkbgsQ+I/NXjh2FHiScMHh5H1V40OCPynPJ3uqHkfUq0aPDH5Uc8j3TDyP9xU/wuL/AGwc0lGFQ/DfzJVvAx/7YRzSPdcHwD6q0YqR7G8nDDYPgb6K3JX4N5Hu2D/bZ6Jyx8G492QfA30TlhG5vuuD4GpyQbk90wfAE5YNzfc0HwpyQbk9ywfCnJCdx7lg+FOSEbkOCQck5YDTgUPinLABgcPip5YCnBIk2EZwGPn9E2FjSU4jblCkTIBBBWtBY4EAjTQ6hRIipaeMbmsHk0Kdh1gIFQCAQCAQCAQCAQCAQCAQCAQCAQCAQCAQCAQf/9k="/>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spcBef>
                <a:spcPct val="0"/>
              </a:spcBef>
              <a:spcAft>
                <a:spcPct val="0"/>
              </a:spcAft>
              <a:buClrTx/>
              <a:buFontTx/>
              <a:buNone/>
            </a:pPr>
            <a:endParaRPr lang="en-GB" altLang="en-US" sz="2400">
              <a:latin typeface="Times"/>
            </a:endParaRPr>
          </a:p>
        </p:txBody>
      </p:sp>
      <p:sp>
        <p:nvSpPr>
          <p:cNvPr id="19460" name="AutoShape 4" descr="data:image/jpeg;base64,/9j/4AAQSkZJRgABAQAAAQABAAD/2wCEAAkGBw8QEA8PEBQPDw4PDw8PDw8PEA8QDw8PFBQWFhQRFBYYHCggGB0lHBQUITEiJSkrLy4uFx80ODMsNygtLisBCgoKDg0OGhAQGiwkHCQsLCwsLCwsLCwsLCwsLCwsLCwsLCwsLCwsLCwsLCwsLCwsLCwsLCwsLCwsLCwsLCwsLP/AABEIAOIA3wMBEQACEQEDEQH/xAAbAAABBQEBAAAAAAAAAAAAAAAAAQIDBQYEB//EAD4QAAEDAgMEBwYFAwMFAQAAAAEAAgMEEQUSIQYxQVEHEyIyYXGRFBVSgaGxI0JicsEzkqIkU4KTstHh8EP/xAAaAQEAAwEBAQAAAAAAAAAAAAAAAQIDBAUG/8QANREBAAIBAgQFAgQFAwUAAAAAAAECAwQRBRIhMRMiMkFRYXEjQrHBFDOBofA0UpEVYtHh8f/aAAwDAQACEQMRAD8A9xQCAQCAQCAQCAQCAQCBLoEfI1ou4ho5k2CJiJnsq63aSih78rSeTM0h/wAQVnOWkd5dOPRZ8npr+zM4l0jxtOWCCSU8HPIY303rG2qj2h6OLgtp65LRClrNtq9+oMcI+GNt3f3OJWU6i0uuvC9PSJ7z93qNNJmYx3xNafUXXdWd43fN3jltMfVKpVCAQCAQCAQCAQCAQCAQCAQCAQCBLoOOqxani/qSxM8C8X9FWb1jvLamny39NZlUVW21EzuufKf0Mdb1NllOopDrpwvUW7xt91RVdIBP9KG3jI/+B/5Wc6r4h104N/vv/wAKWt2urpLgSCIH/baAfU3KytnvLtx8N09O8b/dm6jrpH5pZZZRye9zh6XssJm0zvMvQrFK12rWITNUqyCgaQiJev7LVHWUdO7j1YafNun8L08c71h8lq6cma0fVbK7mCAQCAQCAQCAQCAQCAQCAQCDhxurfBTyzMAc6NubKb2I4qt5mI3htgpF8kVt2l55Vba1r+6WRD9DAT6m64Z1F5fR04Tp694mf6qmpxWol/qSyu8M7gPQaLOclp7y66abDT01hwuaN/FUbwAgcCipSVKDUCXQKiAEQ9J6OqjNSuZ/tyuA8nAO/krv08+V83xSu2bf5hq1u80IBAIBAwyt5j1Crz1+Q4KwVAIBAIBAIBAIBBx4u0Op5weMMn/aVW/plphmYyV2+YeHMq2ndf0Xj8z7zwpPFQORU8yPDke0BOZHhyaajwTmTGMntA5JzI8Me0KOY8MhqU5k+EY6pKcyfCROndzUTZaMcInF5/MfsFWZleK1j2b3ozqnxRVDQ4PvK11yDp2QLfT6p/FXwxtV87xqlbZKztt0bF2Jy8wPkFnPEM8+/wDZ4nhwYa+X4j6BUnW55/MnkqhdWSfE71VP4nLP5pTy1+ETp3/E71KpOW897SbQic8niVSZ3SYVNe8EthCbtaeYH2X1OP0w5Z7nq6AgEENTNkF7X1XNqc84a80RutWvNLkdiB5D1XmzxS/tWGvgx8mGvf8Ap9FSeJZvbZPg1NNa/mPRZzr88+63hVMNU/mVnOszz+ZPh1MNQ/4j6qk6jLP5pTyx8IKhxLXgkm7XDeeRURe0z1mV8cRF4eSSDUjkbLujs+zp1iJREIublUJ3LZSgEIGlAhCBtkSXKiNwWojdsej+wZOLknO29xa2m5cmbu8HjM73q1l1i8UhKgMJRBCUDSgQlSNZQuvHGf0N+y+owTvjiXLbunWqAgEHJiI7HzC4OIR+Du0x+pVrwJdIRIUAQIgRwUx3Inad3lVdFklkYdC17h9V6NOsPsMNubHEuchWa7m2QNIQ3IQoSQtQ3AYSbAEnkASVG8Im0R3l30+CVUlssUlj+Zwyt+qpOSsObJrsFO9oWlPsdOe++OMeF3n+FSc8ezivxfHHpiZd8OxcIN3ySP8AABrB/KznNZyX4vlnpWsQusOw2KnDmxAgON3Em5JWU2me7z82ovmne8uslQxIiDVAaUCEokiIanCjeGP9v8r6bSzviq5rd3WuhUIBBz1w/Dd8vuuTWxvht/nuvj9SnXzjqCBVCQgECIMdt1SAdVMBqSWPI46XF/RdWC3XZ7XCss9aSyhC6ns9u7ppsMnk7kcjvHKQPUqk5KwwvqsNPVaFlT7KVLu91cf7nEn0CpOesOS/FcNfTvKyg2OZ/wDpI4n9DbD1KpOon4cl+L3n01WEGzVI3ezOebyT9NyynLaXLfiOot+bb7LKGnYwWY1jRya0BZzLkte9vVMykKKEQIoCFAwlAiBt0QRAIkhUoabBTeBnhmH+RX0WhnfDDmv3dy61QgEENWOw7yXPqY3xWWp3Uq+ZdZVAREhAhKAuiHPWUscrckjQ9twbHmFaLTHZfHktjnes7GQ0UMfcjjZ+1oBUzaZ7pvlvf1WmUxUbswgEQQqAiBqBCgQlAwlA0lA26BUCIgiJCIaPAT+CPBzvuvoOHz+E58ndYruUCAQMnHZd5FZ5Y3pKY7qJfKuyAiQoAgaUCIghKBt0CKQXQJdEAoEQNQNKBpKBpKgNQCkCAQIiCINDs8fw3Dk8/YL3uHT+Gwyd1ovQZhAIEduKrbtIoHL5S/S0u2OxLqqSIBEEKBLqQ0qA1AIBABSgFEkRBhUhpKgRkoG3QF0ChEBEkQCIIgvdnD2X/uH2Xt8MnySxy91wvTZBAIBJFBN3neBK+Vzxtkn7uyvZGsli3QISiCIG3QISpDbogqhIQKpAUQgkfwCBl0A4oI0CogiJOsgEQQoBAILnZx39QftP3Xr8LnpaGWVdr12IQCAQUNX33eZXzGqjbLMOunZDdYLC6gIgEDUDSpCE21OgGpJ3AIgNIIBFiCAQRqCDuIUT0ScECoEcbAqUOMFQOfEcQhponzzvEcMYu95uba2FgBcnwCvjx2vblrHVEzsxzuklpbJLFR1stNGdZwwBhbc9sX4afLjZd0aDrtN4ifhn4n0aLZzaKnxCIzU5cQ12R7HtyvY617HgdOIXLnwXw22svFt1sFisVBidqHAY1go4kVF7XBLcpsCb2Ivwsu/T/wCmyf0Z29UNuuBcFAIklkFts8e28fpH0P8A7XqcMnzTDHKvl7TEIBAIKKvFpHed185rY2zS6aelzrkaEUCCurI4I3zSuDIo2l73kEhrRvNhqrUrN5isd0TOxuHV8VREyaF4kikF2PFwDw46qb0tSeW3cid06ok0oOLGxemqRct/082osSOwVfH64+6s9lP0aRkYVRXvrGXam+hcfoujW/z7Ix+lqFyLhSIpToiHJdBi9p4GVuLUFA/tQQQy1dRESckh3Rhw42tzOjiNNb+hgtOLT2yR3mdoZW622bqOMAWAAFrAAWaBysuCbTM7z3asvg+zLqSvq6iKTLSVLQ72Wxs2oJGZ9yfB399vyhdWbUxkxVrMeaPf6KVrtO64w/E4p3zsiJd7PJ1UjgDk6213MB4loLb23XXPfFakRNvdaJiRieMU1L1fXyNi612SMHMS93IAA8wrY8V8m/LHZE2iO7J7fPDMRwFxuAaqRnZve7jE0Dfu7Q+R47l16SN8OWPp/wCVL94btee1IgCgRELLADaUjmw/cL0eHT+IzydmiXusAgEAUFNiTfxD4gL5/iEbZnTj9LksuFoyeCYlM7GMXpXue6GKOikgYe7Hmhbny8rkg+d115aVjT47R367/wDLOszzTDv21Zmw6vbcNvSzC7jYDsHes9L/ADq/dN/S5ejm/uqhub/gi3gLmwVtZ/Ot9ynpgu3O0ow2l64N62WSRsUMetnPNzrbhYH6KNLp/GvtPaO5e20POMfqtocO6jEamoDmyytaadrrxtJaSI3R5Q0Xa1wuNQeN9V6mKumzb4q17QxmbR1l6lJVsqaF0zL5J6R8jRuNnRk2Xkck0y8s+0/u333hSdEVRnwmn3XY6Vh1PB5tvOmhC34hXbPP9FcfpUO2uL45h7pKp1TRCmMzhBShrTI+LMA3RzcxsHNzWdounTYtNmjlis7+8q2m0Ht6RMQpAz3lQSNY4NJnguGnNcjfdt7Du5gdFE6HFedsd+vweJMd4anZ/a+hxAf6eQdZa5gksyYaXPZvrbmCQuPNpcuL1R0+i8XiVk46rmWefYtjcdFtC18zskMtGyJ7ybNYTctc7wuLfNerjwzk0m1e8Sxmdrr6t6ScKicGCV0ziWj8CNzwATYm+7TeQNfNc9NBmtG8xt91vEheVdZanknaCLQvlaHgg6MLhcbxw0XPWnnis/K0z0ZvompyzDI3uDs88s08hdmu9xdlDzfmGN14rq4hbfNt8RCuP0s10wVkYrcMYSA6EmWQ3HZY6Rlr8u44/NdXDqT4d5+VMk9YXfS0ckWH1zBmNLXRyA2JaGntXPheNg+aw4fG83xz7x/n6rZPaW7jkDmtcO64Bw8iLhefMbS1OsoQLIkAIOvCXWmZ43C7dBO2WGeTs06+hc4QCAQVWJjt/ILweJR+JEujF2cK85q8+wDHGP2ixSnBzCSCBsbrkjPTsbnjA4aySH/iea9HNimNJS3xP6sqz55aTbDEKWGkqG1L4WB8EjQyU6vzNIAy7ze3Jc2mpe2SOWPda0xsw/Qz7dLH10r3CigjNLTQgBrXuvme8gDtW0GbzHBd3EfDr0iPNPWZZ4t/6KzbLaWklxyjE0gNFh7nGRzWvcBUAkuFgDm7TIgbaaLTTYMldNbljzWRa0TYvSftxh9bRinpnGaQzsfmLJYxEGg3cMwGYnMW28/m0Oky4snNfoXvExtDW9FVW6XC4WSteDFmis9haJIt7HN01blcBfm0rj19Yrm3ie/6r4+tVf0PuETcSoLhzqWuk1GmZp/DuBwF4v8AJacQ800yfMIx+8OPpmg6yowVmhMk87O0QGm76Yak7hqtOGztTJ/T90Ze8PTHgWLbDLYty8Mu61vJeVu2eL9KtHT0lZTy0JdDXydqSOnNrcGOAGrXO3WGh+ZXu6G1745jJ6fq57xET0bGTZ+snIndW1NM+SKMPghazJG7L2mtv4k67/FedGfHTyxSJiPdryzPuo9o+i5joHTU8k81WwZ3Cpf1ntIa3VgIAIJtpr4eI6sHEp5trxEV+nspbH8L7o3rsPngIpqdlLUU+UVEeTtsfYtzZz2jfKdSb77rn1tMtLb2tvE9lqTE/dpq+DrY5Yr26yN7LnW2YEX+q4qW5bRPxMLzHR5hsljOIYZTyUElFUzTtkJpy1t4h1n5XOGmXNre+uY7l7Gow4c1oyReIj3Y1tNY22LjHR5V1FLPV1DnT4s9wkEcbm9W2LT8GxsLgZtxtwF95Y9djpeKV6UJpO2891pQYZiFZg9TRVsLmTQsApXyO7UpYMzA6xvcWDbnffzWN74seoi+Oek9/wB0xEzXaVv0ZY8KqhiZI5vtMJdDIwkB5DO67Lv7pF/EFY63D4eWZrHlnqtS28NfZcTQWRBCiU9I7K9p5OH3XTpJ2ywpfs1S+lcwQCAQVmKDtDyXicT9UN8PZXleW2eRbV7IUbcboWNdLSsrWvcfZyQ8VEe5zXEnKXG1zbePFezg1OSdPadt5j9GFqxzNdS9G2EMJPUGQuaW3mlkksCb3FzofFcU6/PPvt9l/DqoOiet9nlxDCJHAOpqmR0Gc2L2Zsrg0E7uy11h8ZXRr6c9a5o946q4+k8sqHaHA6PDsZElXE2TDa0OIJzltPI/vOPk4E24B3gujDlvm0+1J2tCs1ituvZu6SXAaaPronYcyJhyiVphecwBdYHUl3e0GpXn2jVXnad92nkjqmw3aKWslZ7LBJ7HfM+sqA6NkjLboGHtF19LkWFj4KL4K4qzN583xH7kW37Qy2L1funHWVMjiKPE47TOda0cjbN0sb2b+Gbng88tOvHX+I0vLHqqpPltug6bsktPh9Uwtexsrwy3aZI2VjXhwI3g9UPO6nhkzGS9J6Tt+n/0y9YiXSyXaWrs1jafDYOwGuux7wzmDd19ByG8W5qkxo8ffe0nnle7L7GQ0RdO9z6qtkvnqprl9iBo25Nt2/efoufPq7ZY5YjavxC9aRHVecbLjXddPxUjNY/si2SdldSP9jrmOzOka0GOoBtdsreO7f4m99LdeLVbVnHkjes/2+yk067w0AH/ANwXIula1A/IgUBBVUGzlFBPLUxQxsqJS4vkA17Vs2Ubm3trZbX1GS9YpM9IVisRO61KxWNKBQFKC+PJa4Z2vEot2amnfmY08wF9PE7w5UikCAQVuLb2+R/heNxSOtZb4fdWkryWylxfZ2nqqilqpc/WUZLosrrAkkHtfMLfHntSlqR7qTWJndbFywWZrF9iqGpqBVubJHUjKetglfC4ubufdv5uF966qavJSnJ3j69VZpE9V3VUUUzOrmjjmj0OSZjZGkjcSHAglYVvas71nb7LbRPdU0mxeFxSCWOlgEjTmaS0uDXXvcNcSAeWmnBbW1eaY2m0q8lfhehi51nPX4VBUNDZ4oZmtN2iaNkgB5gOBsVamS9PTMx9iYie7O9JuGGTCqkMFzC1s7Q3K3K2I5nEabg0E28F06K+2eN/fopkjyu3Y/Fm1tFT1LbAuZlkYCCWSM7LgeWouPAgrLU4pxZJqmtt4XDgsYWck4sQUkdMJQPNjv0UQJGsCkKgRAhQIgLoEAQOQB3HyKvSdrQrPZcbP1GaIDi1fT4p3rDmlaLRAQCCvxcaNPiV5XFI8tZbYu6pcV4rYwqQigLZElspChqBwCgOUjlxClbNFLC8XZNG+J4uRdr2lpGmu4lTS3LaLfE7ontsz2wuyrMKgfEJTO6V+d7iMjbgWGVtzbSy6dVqfHtE7bbK0rytGZbrlWcFZqQokdNObqRMWBQAhSEugS6AzIEugVAqABRAurB2zs2WTLzuF9Hp58sOa3dql0qhAIOHFh2R5rzuJxvij7tMXdUOC8F0mWQOyqUCyJBIG8oI/aGjj6KDdG+r4AeqBDUu8EQXOSpDUDXFBBJqgnotx80HTdAhKCNxQNugQoEuiDHOQJmKB3WFAokUiKhkyyg/qK9/Sz5Ic9u7bgruUKgEHHin9P5hcHEY3wr4+6lc9fPupGZwEQY6cpuGGQnigicgSyADUEoCkOQNKCGV4G8geemnNTEbo3Rk3+ajZLppRYeZQToGkoIyUCIEKBriiDEDrIEsgFEiBvf/AOS97Rz5IYX7t1Tm7Wn9IXos0iAQceK/0neFj9Vx66N8Mr07s296+bdKJSHoEKBqkCgMmmYxpe9zWMaLue9wa1o5knQBTWJmdogmdmMm6Q3SyGLDqSevyuLXTAmOG4FzZ1jwHG3hdehGg5a82W0VZeJ8QptsNoNoqSETSCmp4nSBgdC1sr2kgkXzXFuF7b1vpsGkyW5a7zP1Ra14T7NYPiuI08NZU4jUxMlzFkMA6t1gS0OJbZo7txodD4lVz5cGG00pjiZj5KxaY3mXRN0YQuuDV17gRYh0jTccQdPJZxxGY/LCfD+q3xHZV809E4VEsdLRMYBTNBvI5l+2Xhw3gNGoO481jTVRWto5d7W91pr1hZTbY4ZE98UlTCySNzmPaS67XtNi06cCqV0ua0RMV6J543XNDXQzsEsEkc0btz43B7fEafZY2pak7WjZMTEnvKqlxYliUFNGZZ5GQxggZnmwudwHMrTHjtknasKzMQxM/SQ+U5cOoqqrIcQZC1zY7Xs1wygmx11dlt9u6NBFY/FvEKeJv2hsMDqp5YGvqYfZp7uD4szXAWOhBBNwRb6riy1pW21J3heJmY6uxxWSQAgcgSyAspEOW0luZC9nQz5GN24gHZb+0L1GSRAIOXExeKT9pPoubVxvhstXuypXzDqDQpDigagQoEQcON4VDWQPppwXRPsSGuLSCDcEEciFpiy2x2i1e6JjeNkuCYTDSQMp4G5I2eRc4ne5x4k81OXLbLbmsVrEKzpEp+swutFrlsJkHhkIcT6ArXRW5c9Vbx5UPRrMX4RROO8MlZ8mSyNH0aFbWxtntH+dinpX65F1NWbRshr6XDzG4vqYzI2XMwMaB1mhB1J/DPrxXRTTzbFbJv2Vm3XZiul6kgj9mihgp2TV00jpKkRgS52uZftDmZLnyXocOvaYtNpnasdmWSI3W03RfHE0miqaqlmLG3/EJjfINRmsAbb/AFWX/UZtO16xMLeH8SqGbV4rhMzYcUaammeSGTssXHcbsfYZgOTgD6LX+GwaivNi6SrzWr3c/SSy2I0lbUtkqMKLYiBH2m2tdzd4ALrg6kXHkraKd8NqU6X6l++89npGz2LUdTE32N8bo2NAEbOyYwLaFm9u9eZmxZaW88NKzHss3LBY0BA4IHAKdgAIg9jVIhlFpW+Q+69bQT5WV20j3DyC9ZkcgEENW28bxza77LLPG+O0fRMd2Vyr5V1moEKBt0DboBAIJgUFRtmT7uxCxsfY6jlu6t1x6XHzW+l/nV+8K37KnoqdfCKQcvaAf+vIf5W2v/1Fv6fpCuP0tRZca7EbXzRRYvgsstgz/VR5jwcWhrL8gHPH1Xoaes20+Ssd+jO3qhWdNILThk4ykRTSjIXWc4nqnC3h2CCeFwtuG7TF6/P/ALRk9mwxLbHDqcAzVETXnJeNhM0jS5t9WsBIHiuKujy3natf2X54hjMQpajaGdha2SlwqC5jme0CSd5y3IaTpodDqBY3NzYd1Zpo6z13vP8AZnO95+j0QuggjZG4sjiDREwSPFi1rdG9rfoCvMiL3tvHf6NekR1ef7S0+z0zjkzOqrXb7ra50gLT3rNBYLab/kvSwTqqx5vT/wB3+bsp5fY3YLBccZPHJPJKyjzEuiqZs8sjMrg2zdS3UjQkfNTqsummsxWN7fQpFt3puVeQ2PDVIUBSgIHhyDkqjZ7T4fyvT0E9JZ3bKkfdjD4BexDFMpAgZN3XeR+ypk9MpjuyTl8pPeXXBhKgNJQNJQCBCpAEErUFbtRC6ShrY2tL3vpKlrGAZnOeY3ZQBxN7LXBMRlrM/MfqrbsoOiiKaPDmwzMlifHNKAyaOSMhpN9A4DS5du43XRr5rbLzVmJ3j2VxxtDYOXE0ZzbTZZuJQxxOkMJjlEgeG57ixDm2uOB3rq0up8C0ztvupavMpOl+iz4fCc1mw1EOZ7hc5XNLLm3nf5Lfh1/xp+sK5I6LXBdgMKha14hZOS1pzTXladO8Gu01vfdyWeXW57Ttvt9k1pDVtYAAAAABYACwA5ALjldFVUcUzTHKyOWM2uyVjZGGxuLtcLHUD0U1vas71nYmN+4pKGGFoZDHFCwXs2KNkbRffo0AKbXtb1TM/dEREOgBVSMqAQLZSglkAg5K3e0+a79DPWWd2pwKTNC3w0Xt1YrFWAgRw0UW7SMjKNT5r5TJG1pdcdkRKok0oECkCBEChA9qBUAgaSgQohVbU4d7VRVUAF3SQv6sXt+KBmZrw7QC30+Tw8tbfVFo3hSdEdfPLQCOZsjTTvMUbngjPFwAuPykFvHcujiGOtcm9Z7qY56NuuFqVECyBbIBA0IHFSGogqDlxDc3938Lt0M+fZS662Ym0c35r3KMF8rgQIVE9hlKkdpw/Ufuvls0fiS669kBas0mEIERAKJIUChA8IFQIUDSiCIAclImjYGgNaA1o3AAADyCbzPcPQFkDgFIFAQqRHfVBKgbZEBBzYj3L8nBdein8VW/ZJgVTkkF9x0XvVc7ZAq4VAhQZmuFpH/uK+Y1UbZbfd1U7OYrBJpCkMIUJMKICJOagcECoghQNsgQhTsEa7VTyyjd0ZgOI9QrRS3wbwaahg/M31Ct4V59pN4NNbEPzX8gSpjT5J9kc0GHEYx8R8mlXjS5J9jng12KM4NefkArRosko54RHE+THeoCvGht8nOZ7e74P8leNDPyjnBxGXgxo8ySrRoY+Uc5hrZz8A8gtI0VEc8mmonP5vQBaRo8fwjnkgdIe84kcitqYKUneIVm26WJ1iDyXTEKtvhc2eNp42srjrQCCgxenc0ySkdi4Nxv4cF4up0WW+SbR2bVvEQpvaxycfkFjGhyJ54Pj6x/djefkrxw7JPueJDugwmd29rWDxdr9FrHDJ97I8V2twAfmeb+AC1jhlPeyPFlIMBj4uefRWjhuL5lHiSkbgsQ+I/NXjh2FHiScMHh5H1V40OCPynPJ3uqHkfUq0aPDH5Uc8j3TDyP9xU/wuL/AGwc0lGFQ/DfzJVvAx/7YRzSPdcHwD6q0YqR7G8nDDYPgb6K3JX4N5Hu2D/bZ6Jyx8G492QfA30TlhG5vuuD4GpyQbk90wfAE5YNzfc0HwpyQbk9ywfCnJCdx7lg+FOSEbkOCQck5YDTgUPinLABgcPip5YCnBIk2EZwGPn9E2FjSU4jblCkTIBBBWtBY4EAjTQ6hRIipaeMbmsHk0Kdh1gIFQCAQCAQCAQCAQCAQCAQCAQCAQCAQCAQCAQf/9k="/>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spcBef>
                <a:spcPct val="0"/>
              </a:spcBef>
              <a:spcAft>
                <a:spcPct val="0"/>
              </a:spcAft>
              <a:buClrTx/>
              <a:buFontTx/>
              <a:buNone/>
            </a:pPr>
            <a:endParaRPr lang="en-GB" altLang="en-US" sz="2400">
              <a:latin typeface="Times"/>
            </a:endParaRP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261" y="1617988"/>
            <a:ext cx="2772891" cy="281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51520" y="0"/>
            <a:ext cx="8458200" cy="990600"/>
          </a:xfrm>
        </p:spPr>
        <p:txBody>
          <a:bodyPr/>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EuroHealthNet</a:t>
            </a:r>
          </a:p>
        </p:txBody>
      </p:sp>
      <p:sp>
        <p:nvSpPr>
          <p:cNvPr id="4099" name="Rectangle 5"/>
          <p:cNvSpPr>
            <a:spLocks noGrp="1" noChangeArrowheads="1"/>
          </p:cNvSpPr>
          <p:nvPr>
            <p:ph type="body" idx="1"/>
          </p:nvPr>
        </p:nvSpPr>
        <p:spPr/>
        <p:txBody>
          <a:bodyPr/>
          <a:lstStyle/>
          <a:p>
            <a:pPr marL="0" indent="0" eaLnBrk="1" hangingPunct="1">
              <a:buNone/>
            </a:pPr>
            <a:r>
              <a:rPr lang="en-US" altLang="en-US" b="1" dirty="0" smtClean="0">
                <a:latin typeface="Tahoma" panose="020B0604030504040204" pitchFamily="34" charset="0"/>
                <a:ea typeface="Tahoma" panose="020B0604030504040204" pitchFamily="34" charset="0"/>
                <a:cs typeface="Tahoma" panose="020B0604030504040204" pitchFamily="34" charset="0"/>
              </a:rPr>
              <a:t>European Network of health promotion and disease prevention bodies</a:t>
            </a:r>
          </a:p>
          <a:p>
            <a:pPr lvl="1"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Over 40 member/partner </a:t>
            </a:r>
            <a:r>
              <a:rPr lang="en-US" altLang="en-US" dirty="0" err="1" smtClean="0">
                <a:latin typeface="Tahoma" panose="020B0604030504040204" pitchFamily="34" charset="0"/>
                <a:ea typeface="Tahoma" panose="020B0604030504040204" pitchFamily="34" charset="0"/>
                <a:cs typeface="Tahoma" panose="020B0604030504040204" pitchFamily="34" charset="0"/>
              </a:rPr>
              <a:t>organisations</a:t>
            </a:r>
            <a:r>
              <a:rPr lang="en-US" altLang="en-US" dirty="0" smtClean="0">
                <a:latin typeface="Tahoma" panose="020B0604030504040204" pitchFamily="34" charset="0"/>
                <a:ea typeface="Tahoma" panose="020B0604030504040204" pitchFamily="34" charset="0"/>
                <a:cs typeface="Tahoma" panose="020B0604030504040204" pitchFamily="34" charset="0"/>
              </a:rPr>
              <a:t> </a:t>
            </a:r>
            <a:br>
              <a:rPr lang="en-US" altLang="en-US" dirty="0" smtClean="0">
                <a:latin typeface="Tahoma" panose="020B0604030504040204" pitchFamily="34" charset="0"/>
                <a:ea typeface="Tahoma" panose="020B0604030504040204" pitchFamily="34" charset="0"/>
                <a:cs typeface="Tahoma" panose="020B0604030504040204" pitchFamily="34" charset="0"/>
              </a:rPr>
            </a:br>
            <a:r>
              <a:rPr lang="en-US" altLang="en-US" dirty="0" smtClean="0">
                <a:latin typeface="Tahoma" panose="020B0604030504040204" pitchFamily="34" charset="0"/>
                <a:ea typeface="Tahoma" panose="020B0604030504040204" pitchFamily="34" charset="0"/>
                <a:cs typeface="Tahoma" panose="020B0604030504040204" pitchFamily="34" charset="0"/>
              </a:rPr>
              <a:t>Italy: Veneto and Tuscany regions</a:t>
            </a:r>
          </a:p>
          <a:p>
            <a:pPr lvl="1"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Focus on reduction of health inequalities </a:t>
            </a:r>
          </a:p>
          <a:p>
            <a:pPr lvl="1"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Coordinator of / involved in various EU projects </a:t>
            </a:r>
          </a:p>
          <a:p>
            <a:pPr lvl="1" eaLnBrk="1" hangingPunct="1">
              <a:buFontTx/>
              <a:buNone/>
            </a:pPr>
            <a:r>
              <a:rPr lang="en-US" altLang="en-US" sz="1600" dirty="0" smtClean="0">
                <a:latin typeface="Tahoma" panose="020B0604030504040204" pitchFamily="34" charset="0"/>
                <a:ea typeface="Tahoma" panose="020B0604030504040204" pitchFamily="34" charset="0"/>
                <a:cs typeface="Tahoma" panose="020B0604030504040204" pitchFamily="34" charset="0"/>
              </a:rPr>
              <a:t>e.g. Joint Action on Health Inequalities</a:t>
            </a:r>
          </a:p>
          <a:p>
            <a:pPr eaLnBrk="1" hangingPunct="1">
              <a:spcBef>
                <a:spcPct val="50000"/>
              </a:spcBef>
            </a:pPr>
            <a:endParaRPr lang="en-US" altLang="en-US" sz="500" dirty="0" smtClean="0">
              <a:latin typeface="Tahoma" panose="020B0604030504040204" pitchFamily="34" charset="0"/>
              <a:ea typeface="Tahoma" panose="020B0604030504040204" pitchFamily="34" charset="0"/>
              <a:cs typeface="Tahoma" panose="020B0604030504040204" pitchFamily="34" charset="0"/>
            </a:endParaRPr>
          </a:p>
          <a:p>
            <a:pPr marL="0" indent="0" eaLnBrk="1" hangingPunct="1">
              <a:spcBef>
                <a:spcPct val="50000"/>
              </a:spcBef>
              <a:buNone/>
            </a:pPr>
            <a:r>
              <a:rPr lang="en-US" altLang="en-US" b="1" dirty="0" smtClean="0">
                <a:latin typeface="Tahoma" panose="020B0604030504040204" pitchFamily="34" charset="0"/>
                <a:ea typeface="Tahoma" panose="020B0604030504040204" pitchFamily="34" charset="0"/>
                <a:cs typeface="Tahoma" panose="020B0604030504040204" pitchFamily="34" charset="0"/>
              </a:rPr>
              <a:t>Making the links between policy development</a:t>
            </a:r>
            <a:br>
              <a:rPr lang="en-US" altLang="en-US" b="1" dirty="0" smtClean="0">
                <a:latin typeface="Tahoma" panose="020B0604030504040204" pitchFamily="34" charset="0"/>
                <a:ea typeface="Tahoma" panose="020B0604030504040204" pitchFamily="34" charset="0"/>
                <a:cs typeface="Tahoma" panose="020B0604030504040204" pitchFamily="34" charset="0"/>
              </a:rPr>
            </a:br>
            <a:r>
              <a:rPr lang="en-US" altLang="en-US" b="1" dirty="0" smtClean="0">
                <a:latin typeface="Tahoma" panose="020B0604030504040204" pitchFamily="34" charset="0"/>
                <a:ea typeface="Tahoma" panose="020B0604030504040204" pitchFamily="34" charset="0"/>
                <a:cs typeface="Tahoma" panose="020B0604030504040204" pitchFamily="34" charset="0"/>
              </a:rPr>
              <a:t>processes within MS and at EU level </a:t>
            </a:r>
          </a:p>
          <a:p>
            <a:pPr lvl="1" eaLnBrk="1" hangingPunct="1">
              <a:spcBef>
                <a:spcPct val="50000"/>
              </a:spcBef>
            </a:pPr>
            <a:r>
              <a:rPr lang="en-US" altLang="en-US" dirty="0" smtClean="0">
                <a:latin typeface="Tahoma" panose="020B0604030504040204" pitchFamily="34" charset="0"/>
                <a:ea typeface="Tahoma" panose="020B0604030504040204" pitchFamily="34" charset="0"/>
                <a:cs typeface="Tahoma" panose="020B0604030504040204" pitchFamily="34" charset="0"/>
              </a:rPr>
              <a:t>EU Cohesion Policy </a:t>
            </a:r>
          </a:p>
          <a:p>
            <a:pPr eaLnBrk="1" hangingPunct="1">
              <a:spcBef>
                <a:spcPct val="50000"/>
              </a:spcBef>
            </a:pPr>
            <a:endParaRPr lang="en-US" altLang="en-US" dirty="0" smtClean="0">
              <a:latin typeface="Tahoma" panose="020B0604030504040204" pitchFamily="34" charset="0"/>
              <a:ea typeface="Tahoma" panose="020B0604030504040204" pitchFamily="34" charset="0"/>
              <a:cs typeface="Tahoma" panose="020B0604030504040204" pitchFamily="34" charset="0"/>
            </a:endParaRPr>
          </a:p>
        </p:txBody>
      </p:sp>
      <p:grpSp>
        <p:nvGrpSpPr>
          <p:cNvPr id="4100" name="Group 2"/>
          <p:cNvGrpSpPr>
            <a:grpSpLocks/>
          </p:cNvGrpSpPr>
          <p:nvPr/>
        </p:nvGrpSpPr>
        <p:grpSpPr bwMode="auto">
          <a:xfrm>
            <a:off x="6545263" y="1619250"/>
            <a:ext cx="2641600" cy="3949700"/>
            <a:chOff x="6265863" y="1414462"/>
            <a:chExt cx="2878137" cy="4154488"/>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r="25697"/>
            <a:stretch>
              <a:fillRect/>
            </a:stretch>
          </p:blipFill>
          <p:spPr bwMode="auto">
            <a:xfrm>
              <a:off x="6265863" y="1414462"/>
              <a:ext cx="28781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9"/>
            <p:cNvSpPr>
              <a:spLocks noChangeArrowheads="1"/>
            </p:cNvSpPr>
            <p:nvPr/>
          </p:nvSpPr>
          <p:spPr bwMode="auto">
            <a:xfrm>
              <a:off x="8379495" y="2701886"/>
              <a:ext cx="243880" cy="21874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8" name="AutoShape 29"/>
            <p:cNvSpPr>
              <a:spLocks noChangeArrowheads="1"/>
            </p:cNvSpPr>
            <p:nvPr/>
          </p:nvSpPr>
          <p:spPr bwMode="auto">
            <a:xfrm>
              <a:off x="6265863" y="2054000"/>
              <a:ext cx="243880" cy="21874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9" name="AutoShape 29"/>
            <p:cNvSpPr>
              <a:spLocks noChangeArrowheads="1"/>
            </p:cNvSpPr>
            <p:nvPr/>
          </p:nvSpPr>
          <p:spPr bwMode="auto">
            <a:xfrm>
              <a:off x="7462781" y="2820442"/>
              <a:ext cx="242151" cy="218746"/>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10" name="AutoShape 29"/>
            <p:cNvSpPr>
              <a:spLocks noChangeArrowheads="1"/>
            </p:cNvSpPr>
            <p:nvPr/>
          </p:nvSpPr>
          <p:spPr bwMode="auto">
            <a:xfrm>
              <a:off x="7751631" y="3039188"/>
              <a:ext cx="242151" cy="21874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11" name="AutoShape 29"/>
            <p:cNvSpPr>
              <a:spLocks noChangeArrowheads="1"/>
            </p:cNvSpPr>
            <p:nvPr/>
          </p:nvSpPr>
          <p:spPr bwMode="auto">
            <a:xfrm>
              <a:off x="6623900" y="3383169"/>
              <a:ext cx="242151" cy="21874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12" name="AutoShape 29"/>
            <p:cNvSpPr>
              <a:spLocks noChangeArrowheads="1"/>
            </p:cNvSpPr>
            <p:nvPr/>
          </p:nvSpPr>
          <p:spPr bwMode="auto">
            <a:xfrm>
              <a:off x="6380020" y="3782253"/>
              <a:ext cx="243880" cy="218746"/>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13" name="AutoShape 29"/>
            <p:cNvSpPr>
              <a:spLocks noChangeArrowheads="1"/>
            </p:cNvSpPr>
            <p:nvPr/>
          </p:nvSpPr>
          <p:spPr bwMode="auto">
            <a:xfrm>
              <a:off x="6732868" y="3889121"/>
              <a:ext cx="243880" cy="21707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14" name="AutoShape 29"/>
            <p:cNvSpPr>
              <a:spLocks noChangeArrowheads="1"/>
            </p:cNvSpPr>
            <p:nvPr/>
          </p:nvSpPr>
          <p:spPr bwMode="auto">
            <a:xfrm>
              <a:off x="7559641" y="3403207"/>
              <a:ext cx="238692" cy="21874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15" name="AutoShape 29"/>
            <p:cNvSpPr>
              <a:spLocks noChangeArrowheads="1"/>
            </p:cNvSpPr>
            <p:nvPr/>
          </p:nvSpPr>
          <p:spPr bwMode="auto">
            <a:xfrm>
              <a:off x="8401980" y="3186131"/>
              <a:ext cx="242151" cy="21707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16" name="AutoShape 29"/>
            <p:cNvSpPr>
              <a:spLocks noChangeArrowheads="1"/>
            </p:cNvSpPr>
            <p:nvPr/>
          </p:nvSpPr>
          <p:spPr bwMode="auto">
            <a:xfrm>
              <a:off x="8526515" y="3403207"/>
              <a:ext cx="240422" cy="21874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17" name="AutoShape 29"/>
            <p:cNvSpPr>
              <a:spLocks noChangeArrowheads="1"/>
            </p:cNvSpPr>
            <p:nvPr/>
          </p:nvSpPr>
          <p:spPr bwMode="auto">
            <a:xfrm>
              <a:off x="8341443" y="3536791"/>
              <a:ext cx="243880" cy="21874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18" name="AutoShape 29"/>
            <p:cNvSpPr>
              <a:spLocks noChangeArrowheads="1"/>
            </p:cNvSpPr>
            <p:nvPr/>
          </p:nvSpPr>
          <p:spPr bwMode="auto">
            <a:xfrm>
              <a:off x="8004160" y="3800621"/>
              <a:ext cx="242151" cy="21707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19" name="AutoShape 29"/>
            <p:cNvSpPr>
              <a:spLocks noChangeArrowheads="1"/>
            </p:cNvSpPr>
            <p:nvPr/>
          </p:nvSpPr>
          <p:spPr bwMode="auto">
            <a:xfrm>
              <a:off x="7315760" y="3803961"/>
              <a:ext cx="243881" cy="21707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20" name="AutoShape 29"/>
            <p:cNvSpPr>
              <a:spLocks noChangeArrowheads="1"/>
            </p:cNvSpPr>
            <p:nvPr/>
          </p:nvSpPr>
          <p:spPr bwMode="auto">
            <a:xfrm>
              <a:off x="7220630" y="4017697"/>
              <a:ext cx="242151" cy="21874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21" name="AutoShape 29"/>
            <p:cNvSpPr>
              <a:spLocks noChangeArrowheads="1"/>
            </p:cNvSpPr>
            <p:nvPr/>
          </p:nvSpPr>
          <p:spPr bwMode="auto">
            <a:xfrm>
              <a:off x="6743246" y="5006224"/>
              <a:ext cx="243880" cy="21874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22" name="AutoShape 29"/>
            <p:cNvSpPr>
              <a:spLocks noChangeArrowheads="1"/>
            </p:cNvSpPr>
            <p:nvPr/>
          </p:nvSpPr>
          <p:spPr bwMode="auto">
            <a:xfrm>
              <a:off x="7632286" y="4638866"/>
              <a:ext cx="240421" cy="21707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23" name="AutoShape 29"/>
            <p:cNvSpPr>
              <a:spLocks noChangeArrowheads="1"/>
            </p:cNvSpPr>
            <p:nvPr/>
          </p:nvSpPr>
          <p:spPr bwMode="auto">
            <a:xfrm>
              <a:off x="6981938" y="4393404"/>
              <a:ext cx="243880" cy="218746"/>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24" name="AutoShape 29"/>
            <p:cNvSpPr>
              <a:spLocks noChangeArrowheads="1"/>
            </p:cNvSpPr>
            <p:nvPr/>
          </p:nvSpPr>
          <p:spPr bwMode="auto">
            <a:xfrm>
              <a:off x="7390135" y="4393404"/>
              <a:ext cx="242151" cy="218746"/>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25" name="AutoShape 29"/>
            <p:cNvSpPr>
              <a:spLocks noChangeArrowheads="1"/>
            </p:cNvSpPr>
            <p:nvPr/>
          </p:nvSpPr>
          <p:spPr bwMode="auto">
            <a:xfrm>
              <a:off x="7632286" y="3910829"/>
              <a:ext cx="240421" cy="21707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26" name="AutoShape 29"/>
            <p:cNvSpPr>
              <a:spLocks noChangeArrowheads="1"/>
            </p:cNvSpPr>
            <p:nvPr/>
          </p:nvSpPr>
          <p:spPr bwMode="auto">
            <a:xfrm>
              <a:off x="7872707" y="4106196"/>
              <a:ext cx="242151" cy="22041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27" name="AutoShape 29"/>
            <p:cNvSpPr>
              <a:spLocks noChangeArrowheads="1"/>
            </p:cNvSpPr>
            <p:nvPr/>
          </p:nvSpPr>
          <p:spPr bwMode="auto">
            <a:xfrm>
              <a:off x="8137344" y="4216404"/>
              <a:ext cx="242151" cy="21707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28" name="AutoShape 29"/>
            <p:cNvSpPr>
              <a:spLocks noChangeArrowheads="1"/>
            </p:cNvSpPr>
            <p:nvPr/>
          </p:nvSpPr>
          <p:spPr bwMode="auto">
            <a:xfrm>
              <a:off x="8101021" y="4393404"/>
              <a:ext cx="240422" cy="218746"/>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29" name="AutoShape 29"/>
            <p:cNvSpPr>
              <a:spLocks noChangeArrowheads="1"/>
            </p:cNvSpPr>
            <p:nvPr/>
          </p:nvSpPr>
          <p:spPr bwMode="auto">
            <a:xfrm>
              <a:off x="7810440" y="4480234"/>
              <a:ext cx="240422" cy="21707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30" name="AutoShape 29"/>
            <p:cNvSpPr>
              <a:spLocks noChangeArrowheads="1"/>
            </p:cNvSpPr>
            <p:nvPr/>
          </p:nvSpPr>
          <p:spPr bwMode="auto">
            <a:xfrm>
              <a:off x="7751631" y="4326611"/>
              <a:ext cx="242151" cy="21707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31" name="AutoShape 29"/>
            <p:cNvSpPr>
              <a:spLocks noChangeArrowheads="1"/>
            </p:cNvSpPr>
            <p:nvPr/>
          </p:nvSpPr>
          <p:spPr bwMode="auto">
            <a:xfrm>
              <a:off x="8476355" y="4373366"/>
              <a:ext cx="243880" cy="21707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32" name="AutoShape 29"/>
            <p:cNvSpPr>
              <a:spLocks noChangeArrowheads="1"/>
            </p:cNvSpPr>
            <p:nvPr/>
          </p:nvSpPr>
          <p:spPr bwMode="auto">
            <a:xfrm>
              <a:off x="8464247" y="4747403"/>
              <a:ext cx="242151" cy="218746"/>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sp>
          <p:nvSpPr>
            <p:cNvPr id="33" name="AutoShape 29"/>
            <p:cNvSpPr>
              <a:spLocks noChangeArrowheads="1"/>
            </p:cNvSpPr>
            <p:nvPr/>
          </p:nvSpPr>
          <p:spPr bwMode="auto">
            <a:xfrm>
              <a:off x="8273986" y="4966149"/>
              <a:ext cx="242151" cy="218745"/>
            </a:xfrm>
            <a:prstGeom prst="star5">
              <a:avLst/>
            </a:prstGeom>
            <a:solidFill>
              <a:srgbClr val="FFCC00"/>
            </a:solidFill>
            <a:ln w="19050">
              <a:solidFill>
                <a:schemeClr val="tx1"/>
              </a:solidFill>
              <a:miter lim="800000"/>
              <a:headEnd/>
              <a:tailEnd/>
            </a:ln>
            <a:effectLst/>
          </p:spPr>
          <p:txBody>
            <a:bodyPr wrap="none" anchor="ctr"/>
            <a:lstStyle/>
            <a:p>
              <a:pPr>
                <a:defRPr/>
              </a:pPr>
              <a:endParaRPr lang="en-GB" dirty="0">
                <a:ln>
                  <a:solidFill>
                    <a:srgbClr val="FFCC00"/>
                  </a:solidFill>
                </a:ln>
                <a:latin typeface="Arial" charset="0"/>
                <a:cs typeface="Arial"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8B329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55576" y="539750"/>
            <a:ext cx="7488832" cy="4752528"/>
          </a:xfrm>
        </p:spPr>
        <p:txBody>
          <a:bodyPr/>
          <a:lstStyle/>
          <a:p>
            <a:pP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It’s a complicated process, so </a:t>
            </a:r>
            <a:r>
              <a:rPr lang="en-US" altLang="en-US" sz="5200" dirty="0" err="1" smtClean="0">
                <a:latin typeface="Tahoma" panose="020B0604030504040204" pitchFamily="34" charset="0"/>
                <a:ea typeface="Tahoma" panose="020B0604030504040204" pitchFamily="34" charset="0"/>
                <a:cs typeface="Tahoma" panose="020B0604030504040204" pitchFamily="34" charset="0"/>
              </a:rPr>
              <a:t>Familiarise</a:t>
            </a:r>
            <a:r>
              <a:rPr lang="en-US" altLang="en-US" sz="5400" dirty="0" smtClean="0">
                <a:latin typeface="Tahoma" panose="020B0604030504040204" pitchFamily="34" charset="0"/>
                <a:ea typeface="Tahoma" panose="020B0604030504040204" pitchFamily="34" charset="0"/>
                <a:cs typeface="Tahoma" panose="020B0604030504040204" pitchFamily="34" charset="0"/>
              </a:rPr>
              <a:t> </a:t>
            </a:r>
            <a:r>
              <a:rPr lang="en-US" altLang="en-US" sz="6600" dirty="0" smtClean="0">
                <a:latin typeface="Tahoma" panose="020B0604030504040204" pitchFamily="34" charset="0"/>
                <a:ea typeface="Tahoma" panose="020B0604030504040204" pitchFamily="34" charset="0"/>
                <a:cs typeface="Tahoma" panose="020B0604030504040204" pitchFamily="34" charset="0"/>
              </a:rPr>
              <a:t/>
            </a:r>
            <a:br>
              <a:rPr lang="en-US" altLang="en-US" sz="6600" dirty="0" smtClean="0">
                <a:latin typeface="Tahoma" panose="020B0604030504040204" pitchFamily="34" charset="0"/>
                <a:ea typeface="Tahoma" panose="020B0604030504040204" pitchFamily="34" charset="0"/>
                <a:cs typeface="Tahoma" panose="020B0604030504040204" pitchFamily="34" charset="0"/>
              </a:rPr>
            </a:br>
            <a:r>
              <a:rPr lang="en-US" altLang="en-US" dirty="0" smtClean="0">
                <a:latin typeface="Tahoma" panose="020B0604030504040204" pitchFamily="34" charset="0"/>
                <a:ea typeface="Tahoma" panose="020B0604030504040204" pitchFamily="34" charset="0"/>
                <a:cs typeface="Tahoma" panose="020B0604030504040204" pitchFamily="34" charset="0"/>
              </a:rPr>
              <a:t>yourself with the Structural Funds processes as well as with your country and region’s priorities. </a:t>
            </a:r>
            <a:br>
              <a:rPr lang="en-US" altLang="en-US" dirty="0" smtClean="0">
                <a:latin typeface="Tahoma" panose="020B0604030504040204" pitchFamily="34" charset="0"/>
                <a:ea typeface="Tahoma" panose="020B0604030504040204" pitchFamily="34" charset="0"/>
                <a:cs typeface="Tahoma" panose="020B0604030504040204" pitchFamily="34" charset="0"/>
              </a:rPr>
            </a:br>
            <a:r>
              <a:rPr lang="en-US" altLang="en-US" dirty="0">
                <a:latin typeface="Tahoma" panose="020B0604030504040204" pitchFamily="34" charset="0"/>
                <a:ea typeface="Tahoma" panose="020B0604030504040204" pitchFamily="34" charset="0"/>
                <a:cs typeface="Tahoma" panose="020B0604030504040204" pitchFamily="34" charset="0"/>
              </a:rPr>
              <a:t/>
            </a:r>
            <a:br>
              <a:rPr lang="en-US" altLang="en-US" dirty="0">
                <a:latin typeface="Tahoma" panose="020B0604030504040204" pitchFamily="34" charset="0"/>
                <a:ea typeface="Tahoma" panose="020B0604030504040204" pitchFamily="34" charset="0"/>
                <a:cs typeface="Tahoma" panose="020B0604030504040204" pitchFamily="34" charset="0"/>
              </a:rPr>
            </a:br>
            <a:r>
              <a:rPr lang="en-US" altLang="en-US" dirty="0" smtClean="0">
                <a:latin typeface="Tahoma" panose="020B0604030504040204" pitchFamily="34" charset="0"/>
                <a:ea typeface="Tahoma" panose="020B0604030504040204" pitchFamily="34" charset="0"/>
                <a:cs typeface="Tahoma" panose="020B0604030504040204" pitchFamily="34" charset="0"/>
              </a:rPr>
              <a:t>Contact your Managing Authority!</a:t>
            </a:r>
            <a:br>
              <a:rPr lang="en-US" altLang="en-US" dirty="0" smtClean="0">
                <a:latin typeface="Tahoma" panose="020B0604030504040204" pitchFamily="34" charset="0"/>
                <a:ea typeface="Tahoma" panose="020B0604030504040204" pitchFamily="34" charset="0"/>
                <a:cs typeface="Tahoma" panose="020B0604030504040204" pitchFamily="34" charset="0"/>
              </a:rPr>
            </a:br>
            <a:r>
              <a:rPr lang="en-US" altLang="en-US" dirty="0" smtClean="0">
                <a:latin typeface="Tahoma" panose="020B0604030504040204" pitchFamily="34" charset="0"/>
                <a:ea typeface="Tahoma" panose="020B0604030504040204" pitchFamily="34" charset="0"/>
                <a:cs typeface="Tahoma" panose="020B0604030504040204" pitchFamily="34" charset="0"/>
              </a:rPr>
              <a:t/>
            </a:r>
            <a:br>
              <a:rPr lang="en-US" altLang="en-US" dirty="0" smtClean="0">
                <a:latin typeface="Tahoma" panose="020B0604030504040204" pitchFamily="34" charset="0"/>
                <a:ea typeface="Tahoma" panose="020B0604030504040204" pitchFamily="34" charset="0"/>
                <a:cs typeface="Tahoma" panose="020B0604030504040204" pitchFamily="34" charset="0"/>
              </a:rPr>
            </a:br>
            <a:r>
              <a:rPr lang="en-US" altLang="en-US" dirty="0" smtClean="0">
                <a:latin typeface="Tahoma" panose="020B0604030504040204" pitchFamily="34" charset="0"/>
                <a:ea typeface="Tahoma" panose="020B0604030504040204" pitchFamily="34" charset="0"/>
                <a:cs typeface="Tahoma" panose="020B0604030504040204" pitchFamily="34" charset="0"/>
              </a:rPr>
              <a:t>See </a:t>
            </a:r>
            <a:r>
              <a:rPr lang="en-US" altLang="en-US" sz="1800" b="0" u="sng" dirty="0" smtClean="0">
                <a:latin typeface="Tahoma" panose="020B0604030504040204" pitchFamily="34" charset="0"/>
                <a:ea typeface="Tahoma" panose="020B0604030504040204" pitchFamily="34" charset="0"/>
                <a:cs typeface="Tahoma" panose="020B0604030504040204" pitchFamily="34" charset="0"/>
              </a:rPr>
              <a:t>http</a:t>
            </a:r>
            <a:r>
              <a:rPr lang="en-US" altLang="en-US" sz="1800" b="0" u="sng" dirty="0">
                <a:latin typeface="Tahoma" panose="020B0604030504040204" pitchFamily="34" charset="0"/>
                <a:ea typeface="Tahoma" panose="020B0604030504040204" pitchFamily="34" charset="0"/>
                <a:cs typeface="Tahoma" panose="020B0604030504040204" pitchFamily="34" charset="0"/>
              </a:rPr>
              <a:t>://</a:t>
            </a:r>
            <a:r>
              <a:rPr lang="en-US" altLang="en-US" sz="1800" b="0" u="sng" dirty="0" smtClean="0">
                <a:latin typeface="Tahoma" panose="020B0604030504040204" pitchFamily="34" charset="0"/>
                <a:ea typeface="Tahoma" panose="020B0604030504040204" pitchFamily="34" charset="0"/>
                <a:cs typeface="Tahoma" panose="020B0604030504040204" pitchFamily="34" charset="0"/>
              </a:rPr>
              <a:t>ec.europa.eu/regional_policy/manage/authority/authorities.cfm  </a:t>
            </a:r>
            <a:endParaRPr lang="en-US" altLang="en-US" sz="1800" u="sng"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3568" y="1079574"/>
            <a:ext cx="7560840" cy="3276600"/>
          </a:xfrm>
        </p:spPr>
        <p:txBody>
          <a:bodyPr/>
          <a:lstStyle/>
          <a:p>
            <a:pPr eaLnBrk="1" hangingPunct="1">
              <a:spcAft>
                <a:spcPts val="0"/>
              </a:spcAft>
            </a:pPr>
            <a:r>
              <a:rPr lang="en-US" altLang="en-US" dirty="0" smtClean="0">
                <a:latin typeface="Tahoma" panose="020B0604030504040204" pitchFamily="34" charset="0"/>
                <a:ea typeface="Tahoma" panose="020B0604030504040204" pitchFamily="34" charset="0"/>
                <a:cs typeface="Tahoma" panose="020B0604030504040204" pitchFamily="34" charset="0"/>
              </a:rPr>
              <a:t>Don’t take an ad-hoc approach, </a:t>
            </a:r>
            <a:br>
              <a:rPr lang="en-US" altLang="en-US" dirty="0" smtClean="0">
                <a:latin typeface="Tahoma" panose="020B0604030504040204" pitchFamily="34" charset="0"/>
                <a:ea typeface="Tahoma" panose="020B0604030504040204" pitchFamily="34" charset="0"/>
                <a:cs typeface="Tahoma" panose="020B0604030504040204" pitchFamily="34" charset="0"/>
              </a:rPr>
            </a:br>
            <a:r>
              <a:rPr lang="en-US" altLang="en-US" sz="5200" dirty="0" smtClean="0">
                <a:latin typeface="Tahoma" panose="020B0604030504040204" pitchFamily="34" charset="0"/>
                <a:ea typeface="Tahoma" panose="020B0604030504040204" pitchFamily="34" charset="0"/>
                <a:cs typeface="Tahoma" panose="020B0604030504040204" pitchFamily="34" charset="0"/>
              </a:rPr>
              <a:t>Be strategic</a:t>
            </a:r>
            <a:r>
              <a:rPr lang="en-US" altLang="en-US" sz="6600" dirty="0" smtClean="0">
                <a:latin typeface="Tahoma" panose="020B0604030504040204" pitchFamily="34" charset="0"/>
                <a:ea typeface="Tahoma" panose="020B0604030504040204" pitchFamily="34" charset="0"/>
                <a:cs typeface="Tahoma" panose="020B0604030504040204" pitchFamily="34" charset="0"/>
              </a:rPr>
              <a:t/>
            </a:r>
            <a:br>
              <a:rPr lang="en-US" altLang="en-US" sz="6600" dirty="0" smtClean="0">
                <a:latin typeface="Tahoma" panose="020B0604030504040204" pitchFamily="34" charset="0"/>
                <a:ea typeface="Tahoma" panose="020B0604030504040204" pitchFamily="34" charset="0"/>
                <a:cs typeface="Tahoma" panose="020B0604030504040204" pitchFamily="34" charset="0"/>
              </a:rPr>
            </a:br>
            <a:r>
              <a:rPr lang="en-US" altLang="en-US" dirty="0" smtClean="0">
                <a:latin typeface="Tahoma" panose="020B0604030504040204" pitchFamily="34" charset="0"/>
                <a:ea typeface="Tahoma" panose="020B0604030504040204" pitchFamily="34" charset="0"/>
                <a:cs typeface="Tahoma" panose="020B0604030504040204" pitchFamily="34" charset="0"/>
              </a:rPr>
              <a:t>in efforts to exploit the opportunities presented by Structural Funds, and ensure that they are spent in ways that advance public health objectives, by e.g. building capacities</a:t>
            </a:r>
            <a:endParaRPr lang="en-US" altLang="en-US" sz="180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55576" y="990600"/>
            <a:ext cx="7010400" cy="3276600"/>
          </a:xfrm>
        </p:spPr>
        <p:txBody>
          <a:bodyPr/>
          <a:lstStyle/>
          <a:p>
            <a:pP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Don’t reinvent, build</a:t>
            </a:r>
            <a:br>
              <a:rPr lang="en-US" altLang="en-US" dirty="0" smtClean="0">
                <a:latin typeface="Tahoma" panose="020B0604030504040204" pitchFamily="34" charset="0"/>
                <a:ea typeface="Tahoma" panose="020B0604030504040204" pitchFamily="34" charset="0"/>
                <a:cs typeface="Tahoma" panose="020B0604030504040204" pitchFamily="34" charset="0"/>
              </a:rPr>
            </a:br>
            <a:r>
              <a:rPr lang="en-US" altLang="en-US" sz="5200" dirty="0" smtClean="0">
                <a:latin typeface="Tahoma" panose="020B0604030504040204" pitchFamily="34" charset="0"/>
                <a:ea typeface="Tahoma" panose="020B0604030504040204" pitchFamily="34" charset="0"/>
                <a:cs typeface="Tahoma" panose="020B0604030504040204" pitchFamily="34" charset="0"/>
              </a:rPr>
              <a:t>Partnerships</a:t>
            </a:r>
            <a:r>
              <a:rPr lang="en-US" altLang="en-US" sz="5400" dirty="0" smtClean="0">
                <a:latin typeface="Tahoma" panose="020B0604030504040204" pitchFamily="34" charset="0"/>
                <a:ea typeface="Tahoma" panose="020B0604030504040204" pitchFamily="34" charset="0"/>
                <a:cs typeface="Tahoma" panose="020B0604030504040204" pitchFamily="34" charset="0"/>
              </a:rPr>
              <a:t> </a:t>
            </a:r>
            <a:r>
              <a:rPr lang="en-US" altLang="en-US" dirty="0" smtClean="0">
                <a:latin typeface="Tahoma" panose="020B0604030504040204" pitchFamily="34" charset="0"/>
                <a:ea typeface="Tahoma" panose="020B0604030504040204" pitchFamily="34" charset="0"/>
                <a:cs typeface="Tahoma" panose="020B0604030504040204" pitchFamily="34" charset="0"/>
              </a:rPr>
              <a:t/>
            </a:r>
            <a:br>
              <a:rPr lang="en-US" altLang="en-US" dirty="0" smtClean="0">
                <a:latin typeface="Tahoma" panose="020B0604030504040204" pitchFamily="34" charset="0"/>
                <a:ea typeface="Tahoma" panose="020B0604030504040204" pitchFamily="34" charset="0"/>
                <a:cs typeface="Tahoma" panose="020B0604030504040204" pitchFamily="34" charset="0"/>
              </a:rPr>
            </a:br>
            <a:r>
              <a:rPr lang="en-US" altLang="en-US" dirty="0" smtClean="0">
                <a:latin typeface="Tahoma" panose="020B0604030504040204" pitchFamily="34" charset="0"/>
                <a:ea typeface="Tahoma" panose="020B0604030504040204" pitchFamily="34" charset="0"/>
                <a:cs typeface="Tahoma" panose="020B0604030504040204" pitchFamily="34" charset="0"/>
              </a:rPr>
              <a:t>with </a:t>
            </a:r>
            <a:r>
              <a:rPr lang="en-US" altLang="en-US" dirty="0" err="1" smtClean="0">
                <a:latin typeface="Tahoma" panose="020B0604030504040204" pitchFamily="34" charset="0"/>
                <a:ea typeface="Tahoma" panose="020B0604030504040204" pitchFamily="34" charset="0"/>
                <a:cs typeface="Tahoma" panose="020B0604030504040204" pitchFamily="34" charset="0"/>
              </a:rPr>
              <a:t>organisations</a:t>
            </a:r>
            <a:r>
              <a:rPr lang="en-US" altLang="en-US" dirty="0" smtClean="0">
                <a:latin typeface="Tahoma" panose="020B0604030504040204" pitchFamily="34" charset="0"/>
                <a:ea typeface="Tahoma" panose="020B0604030504040204" pitchFamily="34" charset="0"/>
                <a:cs typeface="Tahoma" panose="020B0604030504040204" pitchFamily="34" charset="0"/>
              </a:rPr>
              <a:t> and sectors who are already involved in/experience with SF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3568" y="467742"/>
            <a:ext cx="8352928" cy="4752528"/>
          </a:xfrm>
        </p:spPr>
        <p:txBody>
          <a:bodyPr/>
          <a:lstStyle/>
          <a:p>
            <a:pP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To apply for Structural Funds,</a:t>
            </a:r>
            <a:r>
              <a:rPr lang="en-US" altLang="en-US" sz="6600" dirty="0" smtClean="0">
                <a:latin typeface="Tahoma" panose="020B0604030504040204" pitchFamily="34" charset="0"/>
                <a:ea typeface="Tahoma" panose="020B0604030504040204" pitchFamily="34" charset="0"/>
                <a:cs typeface="Tahoma" panose="020B0604030504040204" pitchFamily="34" charset="0"/>
              </a:rPr>
              <a:t/>
            </a:r>
            <a:br>
              <a:rPr lang="en-US" altLang="en-US" sz="6600" dirty="0" smtClean="0">
                <a:latin typeface="Tahoma" panose="020B0604030504040204" pitchFamily="34" charset="0"/>
                <a:ea typeface="Tahoma" panose="020B0604030504040204" pitchFamily="34" charset="0"/>
                <a:cs typeface="Tahoma" panose="020B0604030504040204" pitchFamily="34" charset="0"/>
              </a:rPr>
            </a:br>
            <a:r>
              <a:rPr lang="en-US" altLang="en-US" sz="5200" dirty="0" smtClean="0">
                <a:latin typeface="Tahoma" panose="020B0604030504040204" pitchFamily="34" charset="0"/>
                <a:ea typeface="Tahoma" panose="020B0604030504040204" pitchFamily="34" charset="0"/>
                <a:cs typeface="Tahoma" panose="020B0604030504040204" pitchFamily="34" charset="0"/>
              </a:rPr>
              <a:t>Think outside of the box</a:t>
            </a:r>
            <a:r>
              <a:rPr lang="en-US" altLang="en-US" dirty="0" smtClean="0">
                <a:latin typeface="Tahoma" panose="020B0604030504040204" pitchFamily="34" charset="0"/>
                <a:ea typeface="Tahoma" panose="020B0604030504040204" pitchFamily="34" charset="0"/>
                <a:cs typeface="Tahoma" panose="020B0604030504040204" pitchFamily="34" charset="0"/>
              </a:rPr>
              <a:t/>
            </a:r>
            <a:br>
              <a:rPr lang="en-US" altLang="en-US" dirty="0" smtClean="0">
                <a:latin typeface="Tahoma" panose="020B0604030504040204" pitchFamily="34" charset="0"/>
                <a:ea typeface="Tahoma" panose="020B0604030504040204" pitchFamily="34" charset="0"/>
                <a:cs typeface="Tahoma" panose="020B0604030504040204" pitchFamily="34" charset="0"/>
              </a:rPr>
            </a:br>
            <a:r>
              <a:rPr lang="en-US" altLang="en-US" dirty="0" smtClean="0">
                <a:latin typeface="Tahoma" panose="020B0604030504040204" pitchFamily="34" charset="0"/>
                <a:ea typeface="Tahoma" panose="020B0604030504040204" pitchFamily="34" charset="0"/>
                <a:cs typeface="Tahoma" panose="020B0604030504040204" pitchFamily="34" charset="0"/>
              </a:rPr>
              <a:t>and develop project proposals that are </a:t>
            </a:r>
            <a:br>
              <a:rPr lang="en-US" altLang="en-US" dirty="0" smtClean="0">
                <a:latin typeface="Tahoma" panose="020B0604030504040204" pitchFamily="34" charset="0"/>
                <a:ea typeface="Tahoma" panose="020B0604030504040204" pitchFamily="34" charset="0"/>
                <a:cs typeface="Tahoma" panose="020B0604030504040204" pitchFamily="34" charset="0"/>
              </a:rPr>
            </a:br>
            <a:r>
              <a:rPr lang="en-US" altLang="en-US" dirty="0" smtClean="0">
                <a:latin typeface="Tahoma" panose="020B0604030504040204" pitchFamily="34" charset="0"/>
                <a:ea typeface="Tahoma" panose="020B0604030504040204" pitchFamily="34" charset="0"/>
                <a:cs typeface="Tahoma" panose="020B0604030504040204" pitchFamily="34" charset="0"/>
              </a:rPr>
              <a:t>in line with the EU 2020 objectives, and address country specific recommendations </a:t>
            </a:r>
            <a:r>
              <a:rPr lang="en-US" altLang="en-US" i="1" dirty="0" smtClean="0">
                <a:latin typeface="Tahoma" panose="020B0604030504040204" pitchFamily="34" charset="0"/>
                <a:ea typeface="Tahoma" panose="020B0604030504040204" pitchFamily="34" charset="0"/>
                <a:cs typeface="Tahoma" panose="020B0604030504040204" pitchFamily="34" charset="0"/>
              </a:rPr>
              <a:t>(e.g. making healthcare systems less centered on hospital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ea typeface="MS PGothic" pitchFamily="34" charset="-128"/>
              </a:rPr>
              <a:t>Structural Funds Analysis Report</a:t>
            </a:r>
          </a:p>
        </p:txBody>
      </p:sp>
      <p:sp>
        <p:nvSpPr>
          <p:cNvPr id="3" name="TextBox 2"/>
          <p:cNvSpPr txBox="1"/>
          <p:nvPr/>
        </p:nvSpPr>
        <p:spPr>
          <a:xfrm>
            <a:off x="2376488" y="4932363"/>
            <a:ext cx="4391025" cy="400050"/>
          </a:xfrm>
          <a:prstGeom prst="rect">
            <a:avLst/>
          </a:prstGeom>
          <a:noFill/>
        </p:spPr>
        <p:txBody>
          <a:bodyPr>
            <a:spAutoFit/>
          </a:bodyPr>
          <a:lstStyle/>
          <a:p>
            <a:pPr algn="ctr">
              <a:defRPr/>
            </a:pPr>
            <a:r>
              <a:rPr lang="en-US" sz="2000" b="1" dirty="0">
                <a:latin typeface="Tahoma" panose="020B0604030504040204" pitchFamily="34" charset="0"/>
                <a:ea typeface="Tahoma" panose="020B0604030504040204" pitchFamily="34" charset="0"/>
                <a:cs typeface="Tahoma" panose="020B0604030504040204" pitchFamily="34" charset="0"/>
              </a:rPr>
              <a:t>www.health-inequalities.eu</a:t>
            </a:r>
            <a:endParaRPr lang="en-GB" sz="2000" b="1"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257" y="936229"/>
            <a:ext cx="2907486" cy="3996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ea typeface="MS PGothic" pitchFamily="34" charset="-128"/>
              </a:rPr>
              <a:t>Structural Funds online Guidance Tool </a:t>
            </a:r>
          </a:p>
        </p:txBody>
      </p:sp>
      <p:pic>
        <p:nvPicPr>
          <p:cNvPr id="26627" name="Picture 4" descr="Screen shot 2013-10-29 at 23.26.47.png">
            <a:hlinkClick r:id="rId3"/>
          </p:cNvPr>
          <p:cNvPicPr>
            <a:picLocks noChangeAspect="1"/>
          </p:cNvPicPr>
          <p:nvPr/>
        </p:nvPicPr>
        <p:blipFill>
          <a:blip r:embed="rId4">
            <a:extLst>
              <a:ext uri="{28A0092B-C50C-407E-A947-70E740481C1C}">
                <a14:useLocalDpi xmlns:a14="http://schemas.microsoft.com/office/drawing/2010/main" val="0"/>
              </a:ext>
            </a:extLst>
          </a:blip>
          <a:srcRect l="11082" t="39990" r="12375"/>
          <a:stretch>
            <a:fillRect/>
          </a:stretch>
        </p:blipFill>
        <p:spPr bwMode="auto">
          <a:xfrm>
            <a:off x="-6350" y="1200150"/>
            <a:ext cx="915035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5"/>
          <p:cNvSpPr txBox="1">
            <a:spLocks noChangeArrowheads="1"/>
          </p:cNvSpPr>
          <p:nvPr/>
        </p:nvSpPr>
        <p:spPr bwMode="auto">
          <a:xfrm>
            <a:off x="0" y="4897438"/>
            <a:ext cx="9144000" cy="784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lgn="ctr" eaLnBrk="1" hangingPunct="1">
              <a:spcBef>
                <a:spcPct val="0"/>
              </a:spcBef>
              <a:spcAft>
                <a:spcPct val="0"/>
              </a:spcAft>
              <a:buClrTx/>
              <a:buFontTx/>
              <a:buNone/>
            </a:pPr>
            <a:endParaRPr lang="en-US" altLang="en-US" sz="900">
              <a:solidFill>
                <a:srgbClr val="FFFF00"/>
              </a:solidFill>
              <a:latin typeface="Arial Bold" charset="0"/>
              <a:ea typeface="MS PGothic" pitchFamily="34" charset="-128"/>
            </a:endParaRPr>
          </a:p>
          <a:p>
            <a:pPr algn="ctr" eaLnBrk="1" hangingPunct="1">
              <a:spcBef>
                <a:spcPct val="0"/>
              </a:spcBef>
              <a:spcAft>
                <a:spcPct val="0"/>
              </a:spcAft>
              <a:buClrTx/>
              <a:buFontTx/>
              <a:buNone/>
            </a:pPr>
            <a:r>
              <a:rPr lang="en-US" altLang="en-US">
                <a:solidFill>
                  <a:schemeClr val="bg1"/>
                </a:solidFill>
                <a:latin typeface="Arial Bold" charset="0"/>
                <a:ea typeface="MS PGothic" pitchFamily="34" charset="-128"/>
              </a:rPr>
              <a:t>www.fundsforhealth.eu</a:t>
            </a:r>
          </a:p>
          <a:p>
            <a:pPr algn="ctr" eaLnBrk="1" hangingPunct="1">
              <a:spcBef>
                <a:spcPct val="0"/>
              </a:spcBef>
              <a:spcAft>
                <a:spcPct val="0"/>
              </a:spcAft>
              <a:buClrTx/>
              <a:buFontTx/>
              <a:buNone/>
            </a:pPr>
            <a:endParaRPr lang="en-US" altLang="en-US" sz="1600">
              <a:solidFill>
                <a:srgbClr val="FFFF00"/>
              </a:solidFill>
              <a:latin typeface="Arial Bold" charset="0"/>
              <a:ea typeface="MS PGothic"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ea typeface="MS PGothic" pitchFamily="34" charset="-128"/>
              </a:rPr>
              <a:t>Thank you!</a:t>
            </a:r>
          </a:p>
        </p:txBody>
      </p:sp>
      <p:sp>
        <p:nvSpPr>
          <p:cNvPr id="3" name="TextBox 2"/>
          <p:cNvSpPr txBox="1"/>
          <p:nvPr/>
        </p:nvSpPr>
        <p:spPr>
          <a:xfrm>
            <a:off x="1835150" y="1979613"/>
            <a:ext cx="5257800" cy="1200150"/>
          </a:xfrm>
          <a:prstGeom prst="rect">
            <a:avLst/>
          </a:prstGeom>
          <a:noFill/>
        </p:spPr>
        <p:txBody>
          <a:bodyPr>
            <a:spAutoFit/>
          </a:bodyPr>
          <a:lstStyle/>
          <a:p>
            <a:pPr>
              <a:defRPr/>
            </a:pPr>
            <a:r>
              <a:rPr lang="en-US" sz="2800" b="1" dirty="0" smtClean="0">
                <a:latin typeface="+mj-lt"/>
              </a:rPr>
              <a:t>Stecy Yghemonos</a:t>
            </a:r>
            <a:endParaRPr lang="en-US" sz="2800" b="1" dirty="0">
              <a:latin typeface="+mj-lt"/>
            </a:endParaRPr>
          </a:p>
          <a:p>
            <a:pPr>
              <a:defRPr/>
            </a:pPr>
            <a:endParaRPr lang="en-US" sz="2000" b="1" dirty="0">
              <a:latin typeface="+mj-lt"/>
            </a:endParaRPr>
          </a:p>
          <a:p>
            <a:pPr>
              <a:defRPr/>
            </a:pPr>
            <a:r>
              <a:rPr lang="en-US" smtClean="0">
                <a:latin typeface="+mj-lt"/>
                <a:hlinkClick r:id="rId3"/>
              </a:rPr>
              <a:t>s.yghemonos@eurohealthnet.eu</a:t>
            </a:r>
            <a:r>
              <a:rPr lang="en-US" dirty="0" smtClean="0">
                <a:latin typeface="+mj-lt"/>
              </a:rPr>
              <a:t>  </a:t>
            </a:r>
            <a:endParaRPr lang="en-GB"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182688"/>
            <a:ext cx="4252913"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9"/>
          <p:cNvSpPr txBox="1">
            <a:spLocks noChangeArrowheads="1"/>
          </p:cNvSpPr>
          <p:nvPr/>
        </p:nvSpPr>
        <p:spPr>
          <a:xfrm>
            <a:off x="250825" y="323850"/>
            <a:ext cx="8424863" cy="508000"/>
          </a:xfrm>
          <a:prstGeom prst="rect">
            <a:avLst/>
          </a:prstGeom>
          <a:ln>
            <a:miter lim="800000"/>
            <a:headEnd/>
            <a:tailEnd/>
          </a:ln>
        </p:spPr>
        <p:txBody>
          <a:bodyPr>
            <a:spAutoFit/>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algn="ctr" eaLnBrk="1" hangingPunct="1">
              <a:defRPr/>
            </a:pPr>
            <a:r>
              <a:rPr lang="en-US" sz="2700" kern="0" dirty="0" smtClean="0">
                <a:latin typeface="Calibri" panose="020F0502020204030204" pitchFamily="34" charset="0"/>
                <a:cs typeface="Calibri" panose="020F0502020204030204" pitchFamily="34" charset="0"/>
              </a:rPr>
              <a:t>The Social Determinants of Health Approach</a:t>
            </a:r>
            <a:endParaRPr lang="en-US" sz="2700" kern="0" dirty="0">
              <a:latin typeface="Calibri" panose="020F0502020204030204" pitchFamily="34" charset="0"/>
              <a:cs typeface="Calibri" panose="020F0502020204030204" pitchFamily="34" charset="0"/>
            </a:endParaRPr>
          </a:p>
        </p:txBody>
      </p:sp>
      <p:sp>
        <p:nvSpPr>
          <p:cNvPr id="15" name="TextBox 14"/>
          <p:cNvSpPr txBox="1">
            <a:spLocks noChangeArrowheads="1"/>
          </p:cNvSpPr>
          <p:nvPr/>
        </p:nvSpPr>
        <p:spPr bwMode="auto">
          <a:xfrm>
            <a:off x="1179513" y="3735388"/>
            <a:ext cx="41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spcBef>
                <a:spcPct val="0"/>
              </a:spcBef>
              <a:spcAft>
                <a:spcPct val="0"/>
              </a:spcAft>
              <a:buClrTx/>
              <a:buFontTx/>
              <a:buNone/>
            </a:pPr>
            <a:r>
              <a:rPr lang="en-US" altLang="en-US" sz="1800" b="1">
                <a:solidFill>
                  <a:srgbClr val="000066"/>
                </a:solidFill>
                <a:latin typeface="Calibri" pitchFamily="34" charset="0"/>
                <a:cs typeface="Calibri" pitchFamily="34" charset="0"/>
              </a:rPr>
              <a:t>+</a:t>
            </a:r>
            <a:endParaRPr lang="en-GB" altLang="en-US" sz="1800" b="1">
              <a:solidFill>
                <a:srgbClr val="000066"/>
              </a:solidFill>
              <a:latin typeface="Calibri" pitchFamily="34" charset="0"/>
              <a:cs typeface="Calibri" pitchFamily="34" charset="0"/>
            </a:endParaRPr>
          </a:p>
        </p:txBody>
      </p:sp>
      <p:sp>
        <p:nvSpPr>
          <p:cNvPr id="16" name="TextBox 15"/>
          <p:cNvSpPr txBox="1">
            <a:spLocks noChangeArrowheads="1"/>
          </p:cNvSpPr>
          <p:nvPr/>
        </p:nvSpPr>
        <p:spPr bwMode="auto">
          <a:xfrm>
            <a:off x="215900" y="4203700"/>
            <a:ext cx="4064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lgn="just">
              <a:spcBef>
                <a:spcPct val="0"/>
              </a:spcBef>
              <a:spcAft>
                <a:spcPct val="0"/>
              </a:spcAft>
              <a:buClrTx/>
              <a:buFontTx/>
              <a:buNone/>
            </a:pPr>
            <a:r>
              <a:rPr lang="en-GB" altLang="en-US" sz="1700" b="1">
                <a:solidFill>
                  <a:srgbClr val="000066"/>
                </a:solidFill>
                <a:latin typeface="Calibri" pitchFamily="34" charset="0"/>
                <a:cs typeface="Calibri" pitchFamily="34" charset="0"/>
              </a:rPr>
              <a:t>Loads of EU </a:t>
            </a:r>
            <a:r>
              <a:rPr lang="en-GB" altLang="en-US" sz="1700" b="1">
                <a:solidFill>
                  <a:srgbClr val="0070C0"/>
                </a:solidFill>
                <a:latin typeface="Calibri" pitchFamily="34" charset="0"/>
                <a:cs typeface="Calibri" pitchFamily="34" charset="0"/>
              </a:rPr>
              <a:t>cooperation mechanisms</a:t>
            </a:r>
            <a:r>
              <a:rPr lang="en-GB" altLang="en-US" sz="1700" b="1">
                <a:solidFill>
                  <a:srgbClr val="000066"/>
                </a:solidFill>
                <a:latin typeface="Calibri" pitchFamily="34" charset="0"/>
                <a:cs typeface="Calibri" pitchFamily="34" charset="0"/>
              </a:rPr>
              <a:t>, </a:t>
            </a:r>
            <a:r>
              <a:rPr lang="en-GB" altLang="en-US" sz="1700" b="1">
                <a:solidFill>
                  <a:srgbClr val="0070C0"/>
                </a:solidFill>
                <a:latin typeface="Calibri" pitchFamily="34" charset="0"/>
                <a:cs typeface="Calibri" pitchFamily="34" charset="0"/>
              </a:rPr>
              <a:t>programmes </a:t>
            </a:r>
            <a:r>
              <a:rPr lang="en-GB" altLang="en-US" sz="1700" b="1">
                <a:solidFill>
                  <a:srgbClr val="000066"/>
                </a:solidFill>
                <a:latin typeface="Calibri" pitchFamily="34" charset="0"/>
                <a:cs typeface="Calibri" pitchFamily="34" charset="0"/>
              </a:rPr>
              <a:t>and </a:t>
            </a:r>
            <a:r>
              <a:rPr lang="en-GB" altLang="en-US" sz="1700" b="1">
                <a:solidFill>
                  <a:srgbClr val="0070C0"/>
                </a:solidFill>
                <a:latin typeface="Calibri" pitchFamily="34" charset="0"/>
                <a:cs typeface="Calibri" pitchFamily="34" charset="0"/>
              </a:rPr>
              <a:t>funding</a:t>
            </a:r>
            <a:r>
              <a:rPr lang="en-GB" altLang="en-US" sz="1700" b="1">
                <a:solidFill>
                  <a:srgbClr val="000066"/>
                </a:solidFill>
                <a:latin typeface="Calibri" pitchFamily="34" charset="0"/>
                <a:cs typeface="Calibri" pitchFamily="34" charset="0"/>
              </a:rPr>
              <a:t> streams </a:t>
            </a:r>
            <a:endParaRPr lang="en-GB" altLang="en-US" sz="1700">
              <a:solidFill>
                <a:srgbClr val="000066"/>
              </a:solidFill>
              <a:latin typeface="Calibri" pitchFamily="34" charset="0"/>
              <a:cs typeface="Calibri" pitchFamily="34" charset="0"/>
            </a:endParaRPr>
          </a:p>
        </p:txBody>
      </p:sp>
      <p:sp>
        <p:nvSpPr>
          <p:cNvPr id="17" name="TextBox 16"/>
          <p:cNvSpPr txBox="1">
            <a:spLocks noChangeArrowheads="1"/>
          </p:cNvSpPr>
          <p:nvPr/>
        </p:nvSpPr>
        <p:spPr bwMode="auto">
          <a:xfrm>
            <a:off x="240755" y="1547813"/>
            <a:ext cx="24590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lgn="just">
              <a:spcBef>
                <a:spcPct val="0"/>
              </a:spcBef>
              <a:spcAft>
                <a:spcPct val="0"/>
              </a:spcAft>
              <a:buClrTx/>
              <a:buFontTx/>
              <a:buNone/>
            </a:pPr>
            <a:r>
              <a:rPr lang="en-US" altLang="en-US" sz="1700" b="1" dirty="0">
                <a:solidFill>
                  <a:srgbClr val="0070C0"/>
                </a:solidFill>
                <a:latin typeface="Calibri" pitchFamily="34" charset="0"/>
                <a:cs typeface="Calibri" pitchFamily="34" charset="0"/>
                <a:sym typeface="Wingdings" pitchFamily="2" charset="2"/>
              </a:rPr>
              <a:t> </a:t>
            </a:r>
            <a:r>
              <a:rPr lang="en-US" altLang="en-US" sz="1700" b="1" dirty="0">
                <a:solidFill>
                  <a:srgbClr val="0070C0"/>
                </a:solidFill>
                <a:latin typeface="Calibri" pitchFamily="34" charset="0"/>
                <a:cs typeface="Calibri" pitchFamily="34" charset="0"/>
              </a:rPr>
              <a:t>Jobs</a:t>
            </a:r>
          </a:p>
        </p:txBody>
      </p:sp>
      <p:sp>
        <p:nvSpPr>
          <p:cNvPr id="18" name="TextBox 17"/>
          <p:cNvSpPr txBox="1">
            <a:spLocks noChangeArrowheads="1"/>
          </p:cNvSpPr>
          <p:nvPr/>
        </p:nvSpPr>
        <p:spPr bwMode="auto">
          <a:xfrm>
            <a:off x="220663" y="1935163"/>
            <a:ext cx="24336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lgn="just">
              <a:spcBef>
                <a:spcPct val="0"/>
              </a:spcBef>
              <a:spcAft>
                <a:spcPct val="0"/>
              </a:spcAft>
              <a:buClrTx/>
              <a:buFontTx/>
              <a:buNone/>
            </a:pPr>
            <a:r>
              <a:rPr lang="en-US" altLang="en-US" sz="1700" b="1" dirty="0">
                <a:solidFill>
                  <a:srgbClr val="0070C0"/>
                </a:solidFill>
                <a:latin typeface="Calibri" pitchFamily="34" charset="0"/>
                <a:cs typeface="Calibri" pitchFamily="34" charset="0"/>
                <a:sym typeface="Wingdings" pitchFamily="2" charset="2"/>
              </a:rPr>
              <a:t> </a:t>
            </a:r>
            <a:r>
              <a:rPr lang="en-US" altLang="en-US" sz="1700" b="1" dirty="0">
                <a:solidFill>
                  <a:srgbClr val="0070C0"/>
                </a:solidFill>
                <a:latin typeface="Calibri" pitchFamily="34" charset="0"/>
                <a:cs typeface="Calibri" pitchFamily="34" charset="0"/>
              </a:rPr>
              <a:t>Education</a:t>
            </a:r>
          </a:p>
        </p:txBody>
      </p:sp>
      <p:sp>
        <p:nvSpPr>
          <p:cNvPr id="19" name="TextBox 18"/>
          <p:cNvSpPr txBox="1">
            <a:spLocks noChangeArrowheads="1"/>
          </p:cNvSpPr>
          <p:nvPr/>
        </p:nvSpPr>
        <p:spPr bwMode="auto">
          <a:xfrm>
            <a:off x="238125" y="2409825"/>
            <a:ext cx="24161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lgn="just">
              <a:spcBef>
                <a:spcPct val="0"/>
              </a:spcBef>
              <a:spcAft>
                <a:spcPct val="0"/>
              </a:spcAft>
              <a:buClrTx/>
              <a:buFontTx/>
              <a:buNone/>
            </a:pPr>
            <a:r>
              <a:rPr lang="en-US" altLang="en-US" sz="1700" b="1">
                <a:solidFill>
                  <a:srgbClr val="0070C0"/>
                </a:solidFill>
                <a:latin typeface="Calibri" pitchFamily="34" charset="0"/>
                <a:cs typeface="Calibri" pitchFamily="34" charset="0"/>
                <a:sym typeface="Wingdings" pitchFamily="2" charset="2"/>
              </a:rPr>
              <a:t> </a:t>
            </a:r>
            <a:r>
              <a:rPr lang="en-US" altLang="en-US" sz="1700" b="1">
                <a:solidFill>
                  <a:srgbClr val="0070C0"/>
                </a:solidFill>
                <a:latin typeface="Calibri" pitchFamily="34" charset="0"/>
                <a:cs typeface="Calibri" pitchFamily="34" charset="0"/>
              </a:rPr>
              <a:t>Social Inclusion</a:t>
            </a:r>
          </a:p>
        </p:txBody>
      </p:sp>
      <p:sp>
        <p:nvSpPr>
          <p:cNvPr id="20" name="TextBox 19"/>
          <p:cNvSpPr txBox="1">
            <a:spLocks noChangeArrowheads="1"/>
          </p:cNvSpPr>
          <p:nvPr/>
        </p:nvSpPr>
        <p:spPr bwMode="auto">
          <a:xfrm>
            <a:off x="238125" y="2841625"/>
            <a:ext cx="24161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lgn="just">
              <a:spcBef>
                <a:spcPct val="0"/>
              </a:spcBef>
              <a:spcAft>
                <a:spcPct val="0"/>
              </a:spcAft>
              <a:buClrTx/>
              <a:buFontTx/>
              <a:buNone/>
            </a:pPr>
            <a:r>
              <a:rPr lang="en-US" altLang="en-US" sz="1700" b="1">
                <a:solidFill>
                  <a:srgbClr val="0070C0"/>
                </a:solidFill>
                <a:latin typeface="Calibri" pitchFamily="34" charset="0"/>
                <a:cs typeface="Calibri" pitchFamily="34" charset="0"/>
                <a:sym typeface="Wingdings" pitchFamily="2" charset="2"/>
              </a:rPr>
              <a:t> </a:t>
            </a:r>
            <a:r>
              <a:rPr lang="en-US" altLang="en-US" sz="1700" b="1">
                <a:solidFill>
                  <a:srgbClr val="0070C0"/>
                </a:solidFill>
                <a:latin typeface="Calibri" pitchFamily="34" charset="0"/>
                <a:cs typeface="Calibri" pitchFamily="34" charset="0"/>
              </a:rPr>
              <a:t>Environment</a:t>
            </a:r>
          </a:p>
        </p:txBody>
      </p:sp>
      <p:sp>
        <p:nvSpPr>
          <p:cNvPr id="21" name="TextBox 20"/>
          <p:cNvSpPr txBox="1">
            <a:spLocks noChangeArrowheads="1"/>
          </p:cNvSpPr>
          <p:nvPr/>
        </p:nvSpPr>
        <p:spPr bwMode="auto">
          <a:xfrm>
            <a:off x="223838" y="3276600"/>
            <a:ext cx="23304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spcBef>
                <a:spcPct val="0"/>
              </a:spcBef>
              <a:spcAft>
                <a:spcPct val="0"/>
              </a:spcAft>
              <a:buClrTx/>
              <a:buFontTx/>
              <a:buNone/>
            </a:pPr>
            <a:r>
              <a:rPr lang="en-US" altLang="en-US" sz="1700" b="1">
                <a:solidFill>
                  <a:srgbClr val="0070C0"/>
                </a:solidFill>
                <a:latin typeface="Calibri" pitchFamily="34" charset="0"/>
                <a:cs typeface="Calibri" pitchFamily="34" charset="0"/>
                <a:sym typeface="Wingdings" pitchFamily="2" charset="2"/>
              </a:rPr>
              <a:t> </a:t>
            </a:r>
            <a:r>
              <a:rPr lang="en-US" altLang="en-US" sz="1700" b="1">
                <a:solidFill>
                  <a:srgbClr val="0070C0"/>
                </a:solidFill>
                <a:latin typeface="Calibri" pitchFamily="34" charset="0"/>
                <a:cs typeface="Calibri" pitchFamily="34" charset="0"/>
              </a:rPr>
              <a:t>Research/Innovation</a:t>
            </a:r>
            <a:endParaRPr lang="en-GB" altLang="en-US" sz="1700">
              <a:latin typeface="Calibri" pitchFamily="34" charset="0"/>
              <a:cs typeface="Calibri" pitchFamily="34" charset="0"/>
            </a:endParaRPr>
          </a:p>
        </p:txBody>
      </p:sp>
      <p:sp>
        <p:nvSpPr>
          <p:cNvPr id="22" name="Text Placeholder 1"/>
          <p:cNvSpPr>
            <a:spLocks noGrp="1"/>
          </p:cNvSpPr>
          <p:nvPr>
            <p:ph type="body" sz="quarter" idx="13"/>
          </p:nvPr>
        </p:nvSpPr>
        <p:spPr>
          <a:xfrm>
            <a:off x="179388" y="1052513"/>
            <a:ext cx="4953000" cy="423862"/>
          </a:xfrm>
        </p:spPr>
        <p:txBody>
          <a:bodyPr/>
          <a:lstStyle/>
          <a:p>
            <a:r>
              <a:rPr lang="en-US" altLang="en-US" sz="2100" u="sng" smtClean="0">
                <a:solidFill>
                  <a:schemeClr val="tx1"/>
                </a:solidFill>
                <a:latin typeface="Calibri" pitchFamily="34" charset="0"/>
                <a:cs typeface="Calibri" pitchFamily="34" charset="0"/>
              </a:rPr>
              <a:t>The EU 2020 Strategy</a:t>
            </a:r>
            <a:endParaRPr lang="en-GB" altLang="en-US" sz="2100" u="sng"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9952877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ipe(left)">
                                      <p:cBhvr>
                                        <p:cTn id="7" dur="1000"/>
                                        <p:tgtEl>
                                          <p:spTgt spid="1638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nodeType="afterGroup">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nodeType="after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nodeType="afterGroup">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nodeType="afterGroup">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nodeType="afterGroup">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C:\Users\s.yghemonos\Desktop\Logos &amp; Pics\3 pillars EH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898525"/>
            <a:ext cx="624046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9"/>
          <p:cNvSpPr>
            <a:spLocks noGrp="1" noChangeArrowheads="1"/>
          </p:cNvSpPr>
          <p:nvPr>
            <p:ph type="title"/>
          </p:nvPr>
        </p:nvSpPr>
        <p:spPr>
          <a:xfrm>
            <a:off x="250825" y="270203"/>
            <a:ext cx="8424863" cy="523220"/>
          </a:xfrm>
        </p:spPr>
        <p:txBody>
          <a:bodyPr>
            <a:spAutoFit/>
          </a:bodyPr>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The way we work</a:t>
            </a:r>
          </a:p>
        </p:txBody>
      </p:sp>
    </p:spTree>
    <p:extLst>
      <p:ext uri="{BB962C8B-B14F-4D97-AF65-F5344CB8AC3E}">
        <p14:creationId xmlns:p14="http://schemas.microsoft.com/office/powerpoint/2010/main" val="252851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9"/>
          <p:cNvSpPr>
            <a:spLocks noGrp="1" noChangeArrowheads="1"/>
          </p:cNvSpPr>
          <p:nvPr>
            <p:ph type="title"/>
          </p:nvPr>
        </p:nvSpPr>
        <p:spPr>
          <a:xfrm>
            <a:off x="250825" y="277813"/>
            <a:ext cx="8424863" cy="508000"/>
          </a:xfrm>
        </p:spPr>
        <p:txBody>
          <a:bodyPr>
            <a:spAutoFit/>
          </a:bodyPr>
          <a:lstStyle/>
          <a:p>
            <a:pPr algn="ctr" eaLnBrk="1" hangingPunct="1"/>
            <a:r>
              <a:rPr lang="en-US" altLang="en-US" sz="2700" smtClean="0">
                <a:latin typeface="Calibri" pitchFamily="34" charset="0"/>
                <a:cs typeface="Calibri" pitchFamily="34" charset="0"/>
              </a:rPr>
              <a:t>Our Mission</a:t>
            </a:r>
          </a:p>
        </p:txBody>
      </p:sp>
      <p:sp>
        <p:nvSpPr>
          <p:cNvPr id="5" name="Title 1"/>
          <p:cNvSpPr txBox="1">
            <a:spLocks/>
          </p:cNvSpPr>
          <p:nvPr/>
        </p:nvSpPr>
        <p:spPr bwMode="auto">
          <a:xfrm>
            <a:off x="395288" y="971550"/>
            <a:ext cx="87487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marL="355600" indent="-355600" eaLnBrk="1" hangingPunct="1">
              <a:lnSpc>
                <a:spcPct val="114000"/>
              </a:lnSpc>
              <a:defRPr/>
            </a:pPr>
            <a:r>
              <a:rPr lang="en-US" altLang="en-US" sz="2200" kern="0" dirty="0" smtClean="0">
                <a:solidFill>
                  <a:srgbClr val="182451"/>
                </a:solidFill>
                <a:latin typeface="Calibri" panose="020F0502020204030204" pitchFamily="34" charset="0"/>
                <a:cs typeface="Calibri" panose="020F0502020204030204" pitchFamily="34" charset="0"/>
                <a:sym typeface="Wingdings" panose="05000000000000000000" pitchFamily="2" charset="2"/>
              </a:rPr>
              <a:t> C</a:t>
            </a:r>
            <a:r>
              <a:rPr lang="en-US" altLang="en-US" sz="2200" kern="0" dirty="0" smtClean="0">
                <a:solidFill>
                  <a:srgbClr val="182451"/>
                </a:solidFill>
                <a:latin typeface="Calibri" panose="020F0502020204030204" pitchFamily="34" charset="0"/>
                <a:cs typeface="Calibri" panose="020F0502020204030204" pitchFamily="34" charset="0"/>
              </a:rPr>
              <a:t>ontribute to Health Equity between and within EU countries</a:t>
            </a:r>
          </a:p>
        </p:txBody>
      </p:sp>
      <p:sp>
        <p:nvSpPr>
          <p:cNvPr id="7" name="Title 1"/>
          <p:cNvSpPr txBox="1">
            <a:spLocks/>
          </p:cNvSpPr>
          <p:nvPr/>
        </p:nvSpPr>
        <p:spPr bwMode="auto">
          <a:xfrm>
            <a:off x="395288" y="1547813"/>
            <a:ext cx="8748712"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marL="355600" indent="-355600" eaLnBrk="1" hangingPunct="1">
              <a:lnSpc>
                <a:spcPct val="114000"/>
              </a:lnSpc>
              <a:defRPr/>
            </a:pPr>
            <a:r>
              <a:rPr lang="en-US" altLang="en-US" sz="2200" kern="0" dirty="0" smtClean="0">
                <a:solidFill>
                  <a:srgbClr val="182451"/>
                </a:solidFill>
                <a:latin typeface="Calibri" panose="020F0502020204030204" pitchFamily="34" charset="0"/>
                <a:cs typeface="Calibri" panose="020F0502020204030204" pitchFamily="34" charset="0"/>
                <a:sym typeface="Wingdings" panose="05000000000000000000" pitchFamily="2" charset="2"/>
              </a:rPr>
              <a:t> </a:t>
            </a:r>
            <a:r>
              <a:rPr lang="en-US" altLang="en-US" sz="2200" kern="0" dirty="0" smtClean="0">
                <a:solidFill>
                  <a:srgbClr val="182451"/>
                </a:solidFill>
                <a:latin typeface="Calibri" panose="020F0502020204030204" pitchFamily="34" charset="0"/>
                <a:cs typeface="Calibri" panose="020F0502020204030204" pitchFamily="34" charset="0"/>
              </a:rPr>
              <a:t>Combat Non-Communicable Diseases</a:t>
            </a:r>
          </a:p>
        </p:txBody>
      </p:sp>
      <p:sp>
        <p:nvSpPr>
          <p:cNvPr id="8" name="Title 1"/>
          <p:cNvSpPr txBox="1">
            <a:spLocks/>
          </p:cNvSpPr>
          <p:nvPr/>
        </p:nvSpPr>
        <p:spPr bwMode="auto">
          <a:xfrm>
            <a:off x="395288" y="2195513"/>
            <a:ext cx="8748712"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marL="355600" indent="-355600" eaLnBrk="1" hangingPunct="1">
              <a:lnSpc>
                <a:spcPct val="114000"/>
              </a:lnSpc>
              <a:defRPr/>
            </a:pPr>
            <a:r>
              <a:rPr lang="en-US" altLang="en-US" sz="2200" kern="0" dirty="0" smtClean="0">
                <a:solidFill>
                  <a:srgbClr val="182451"/>
                </a:solidFill>
                <a:latin typeface="Calibri" panose="020F0502020204030204" pitchFamily="34" charset="0"/>
                <a:cs typeface="Calibri" panose="020F0502020204030204" pitchFamily="34" charset="0"/>
                <a:sym typeface="Wingdings" panose="05000000000000000000" pitchFamily="2" charset="2"/>
              </a:rPr>
              <a:t> </a:t>
            </a:r>
            <a:r>
              <a:rPr lang="en-US" altLang="en-US" sz="2200" kern="0" dirty="0" smtClean="0">
                <a:solidFill>
                  <a:srgbClr val="182451"/>
                </a:solidFill>
                <a:latin typeface="Calibri" panose="020F0502020204030204" pitchFamily="34" charset="0"/>
                <a:cs typeface="Calibri" panose="020F0502020204030204" pitchFamily="34" charset="0"/>
              </a:rPr>
              <a:t>Health Promotion and Disease Prevention for sustainable health systems</a:t>
            </a:r>
            <a:endParaRPr lang="en-GB" altLang="en-US" sz="2200" kern="0" dirty="0" smtClean="0">
              <a:solidFill>
                <a:srgbClr val="182451"/>
              </a:solidFill>
              <a:latin typeface="Calibri" panose="020F0502020204030204" pitchFamily="34" charset="0"/>
              <a:cs typeface="Calibri" panose="020F0502020204030204" pitchFamily="34" charset="0"/>
            </a:endParaRPr>
          </a:p>
        </p:txBody>
      </p:sp>
      <p:sp>
        <p:nvSpPr>
          <p:cNvPr id="9" name="Pentagon 8"/>
          <p:cNvSpPr/>
          <p:nvPr/>
        </p:nvSpPr>
        <p:spPr>
          <a:xfrm>
            <a:off x="755650" y="3060700"/>
            <a:ext cx="6696075" cy="1838325"/>
          </a:xfrm>
          <a:prstGeom prst="homePlate">
            <a:avLst/>
          </a:prstGeom>
          <a:gradFill flip="none" rotWithShape="1">
            <a:gsLst>
              <a:gs pos="92000">
                <a:schemeClr val="accent6">
                  <a:lumMod val="40000"/>
                  <a:lumOff val="60000"/>
                </a:schemeClr>
              </a:gs>
              <a:gs pos="2000">
                <a:schemeClr val="accent4">
                  <a:lumMod val="79000"/>
                  <a:lumOff val="21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grpSp>
        <p:nvGrpSpPr>
          <p:cNvPr id="12295" name="Group 1"/>
          <p:cNvGrpSpPr>
            <a:grpSpLocks/>
          </p:cNvGrpSpPr>
          <p:nvPr/>
        </p:nvGrpSpPr>
        <p:grpSpPr bwMode="auto">
          <a:xfrm>
            <a:off x="755650" y="3060700"/>
            <a:ext cx="2884488" cy="2232025"/>
            <a:chOff x="899592" y="3276600"/>
            <a:chExt cx="2884969" cy="2233005"/>
          </a:xfrm>
        </p:grpSpPr>
        <p:sp>
          <p:nvSpPr>
            <p:cNvPr id="12300" name="Rectangle 4"/>
            <p:cNvSpPr txBox="1">
              <a:spLocks noChangeArrowheads="1"/>
            </p:cNvSpPr>
            <p:nvPr/>
          </p:nvSpPr>
          <p:spPr bwMode="auto">
            <a:xfrm>
              <a:off x="995419" y="3276600"/>
              <a:ext cx="2789142" cy="33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defTabSz="457200">
                <a:spcBef>
                  <a:spcPct val="20000"/>
                </a:spcBef>
                <a:spcAft>
                  <a:spcPct val="20000"/>
                </a:spcAft>
                <a:buClr>
                  <a:schemeClr val="bg2"/>
                </a:buClr>
                <a:buChar char="–"/>
                <a:defRPr>
                  <a:solidFill>
                    <a:schemeClr val="tx1"/>
                  </a:solidFill>
                  <a:latin typeface="Arial" pitchFamily="34" charset="0"/>
                </a:defRPr>
              </a:lvl2pPr>
              <a:lvl3pPr marL="1143000" indent="-228600" defTabSz="4572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defTabSz="457200">
                <a:spcBef>
                  <a:spcPct val="20000"/>
                </a:spcBef>
                <a:spcAft>
                  <a:spcPct val="20000"/>
                </a:spcAft>
                <a:buChar char="–"/>
                <a:defRPr sz="1400">
                  <a:solidFill>
                    <a:schemeClr val="tx1"/>
                  </a:solidFill>
                  <a:latin typeface="Arial" pitchFamily="34" charset="0"/>
                </a:defRPr>
              </a:lvl4pPr>
              <a:lvl5pPr marL="2057400" indent="-228600" defTabSz="457200">
                <a:spcBef>
                  <a:spcPct val="20000"/>
                </a:spcBef>
                <a:spcAft>
                  <a:spcPct val="20000"/>
                </a:spcAft>
                <a:buChar char="»"/>
                <a:defRPr sz="1400">
                  <a:solidFill>
                    <a:schemeClr val="tx1"/>
                  </a:solidFill>
                  <a:latin typeface="Arial" pitchFamily="34" charset="0"/>
                </a:defRPr>
              </a:lvl5pPr>
              <a:lvl6pPr marL="2514600" indent="-228600" defTabSz="457200" eaLnBrk="0" fontAlgn="base" hangingPunct="0">
                <a:spcBef>
                  <a:spcPct val="20000"/>
                </a:spcBef>
                <a:spcAft>
                  <a:spcPct val="20000"/>
                </a:spcAft>
                <a:buChar char="»"/>
                <a:defRPr sz="1400">
                  <a:solidFill>
                    <a:schemeClr val="tx1"/>
                  </a:solidFill>
                  <a:latin typeface="Arial" pitchFamily="34" charset="0"/>
                </a:defRPr>
              </a:lvl6pPr>
              <a:lvl7pPr marL="2971800" indent="-228600" defTabSz="457200" eaLnBrk="0" fontAlgn="base" hangingPunct="0">
                <a:spcBef>
                  <a:spcPct val="20000"/>
                </a:spcBef>
                <a:spcAft>
                  <a:spcPct val="20000"/>
                </a:spcAft>
                <a:buChar char="»"/>
                <a:defRPr sz="1400">
                  <a:solidFill>
                    <a:schemeClr val="tx1"/>
                  </a:solidFill>
                  <a:latin typeface="Arial" pitchFamily="34" charset="0"/>
                </a:defRPr>
              </a:lvl7pPr>
              <a:lvl8pPr marL="3429000" indent="-228600" defTabSz="457200" eaLnBrk="0" fontAlgn="base" hangingPunct="0">
                <a:spcBef>
                  <a:spcPct val="20000"/>
                </a:spcBef>
                <a:spcAft>
                  <a:spcPct val="20000"/>
                </a:spcAft>
                <a:buChar char="»"/>
                <a:defRPr sz="1400">
                  <a:solidFill>
                    <a:schemeClr val="tx1"/>
                  </a:solidFill>
                  <a:latin typeface="Arial" pitchFamily="34" charset="0"/>
                </a:defRPr>
              </a:lvl8pPr>
              <a:lvl9pPr marL="3886200" indent="-228600" defTabSz="457200" eaLnBrk="0" fontAlgn="base" hangingPunct="0">
                <a:spcBef>
                  <a:spcPct val="20000"/>
                </a:spcBef>
                <a:spcAft>
                  <a:spcPct val="20000"/>
                </a:spcAft>
                <a:buChar char="»"/>
                <a:defRPr sz="1400">
                  <a:solidFill>
                    <a:schemeClr val="tx1"/>
                  </a:solidFill>
                  <a:latin typeface="Arial" pitchFamily="34" charset="0"/>
                </a:defRPr>
              </a:lvl9pPr>
            </a:lstStyle>
            <a:p>
              <a:pPr algn="ctr" eaLnBrk="1" hangingPunct="1">
                <a:spcAft>
                  <a:spcPct val="0"/>
                </a:spcAft>
                <a:buClrTx/>
                <a:buFont typeface="Wingdings" pitchFamily="2" charset="2"/>
                <a:buNone/>
              </a:pPr>
              <a:r>
                <a:rPr lang="en-GB" altLang="en-US" sz="1700" b="1" u="sng">
                  <a:solidFill>
                    <a:srgbClr val="182451"/>
                  </a:solidFill>
                  <a:latin typeface="Calibri" pitchFamily="34" charset="0"/>
                  <a:cs typeface="Calibri" pitchFamily="34" charset="0"/>
                </a:rPr>
                <a:t>Project Outcomes</a:t>
              </a:r>
            </a:p>
          </p:txBody>
        </p:sp>
        <p:sp>
          <p:nvSpPr>
            <p:cNvPr id="12301" name="Text Placeholder 2"/>
            <p:cNvSpPr txBox="1">
              <a:spLocks/>
            </p:cNvSpPr>
            <p:nvPr/>
          </p:nvSpPr>
          <p:spPr bwMode="auto">
            <a:xfrm>
              <a:off x="975735" y="3564728"/>
              <a:ext cx="2626860" cy="99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defTabSz="457200">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defTabSz="457200">
                <a:spcBef>
                  <a:spcPct val="20000"/>
                </a:spcBef>
                <a:spcAft>
                  <a:spcPct val="20000"/>
                </a:spcAft>
                <a:buClr>
                  <a:schemeClr val="bg2"/>
                </a:buClr>
                <a:buChar char="–"/>
                <a:defRPr>
                  <a:solidFill>
                    <a:schemeClr val="tx1"/>
                  </a:solidFill>
                  <a:latin typeface="Arial" pitchFamily="34" charset="0"/>
                </a:defRPr>
              </a:lvl2pPr>
              <a:lvl3pPr marL="1143000" indent="-228600" defTabSz="4572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defTabSz="457200">
                <a:spcBef>
                  <a:spcPct val="20000"/>
                </a:spcBef>
                <a:spcAft>
                  <a:spcPct val="20000"/>
                </a:spcAft>
                <a:buChar char="–"/>
                <a:defRPr sz="1400">
                  <a:solidFill>
                    <a:schemeClr val="tx1"/>
                  </a:solidFill>
                  <a:latin typeface="Arial" pitchFamily="34" charset="0"/>
                </a:defRPr>
              </a:lvl4pPr>
              <a:lvl5pPr marL="2057400" indent="-228600" defTabSz="457200">
                <a:spcBef>
                  <a:spcPct val="20000"/>
                </a:spcBef>
                <a:spcAft>
                  <a:spcPct val="20000"/>
                </a:spcAft>
                <a:buChar char="»"/>
                <a:defRPr sz="1400">
                  <a:solidFill>
                    <a:schemeClr val="tx1"/>
                  </a:solidFill>
                  <a:latin typeface="Arial" pitchFamily="34" charset="0"/>
                </a:defRPr>
              </a:lvl5pPr>
              <a:lvl6pPr marL="2514600" indent="-228600" defTabSz="457200" eaLnBrk="0" fontAlgn="base" hangingPunct="0">
                <a:spcBef>
                  <a:spcPct val="20000"/>
                </a:spcBef>
                <a:spcAft>
                  <a:spcPct val="20000"/>
                </a:spcAft>
                <a:buChar char="»"/>
                <a:defRPr sz="1400">
                  <a:solidFill>
                    <a:schemeClr val="tx1"/>
                  </a:solidFill>
                  <a:latin typeface="Arial" pitchFamily="34" charset="0"/>
                </a:defRPr>
              </a:lvl6pPr>
              <a:lvl7pPr marL="2971800" indent="-228600" defTabSz="457200" eaLnBrk="0" fontAlgn="base" hangingPunct="0">
                <a:spcBef>
                  <a:spcPct val="20000"/>
                </a:spcBef>
                <a:spcAft>
                  <a:spcPct val="20000"/>
                </a:spcAft>
                <a:buChar char="»"/>
                <a:defRPr sz="1400">
                  <a:solidFill>
                    <a:schemeClr val="tx1"/>
                  </a:solidFill>
                  <a:latin typeface="Arial" pitchFamily="34" charset="0"/>
                </a:defRPr>
              </a:lvl7pPr>
              <a:lvl8pPr marL="3429000" indent="-228600" defTabSz="457200" eaLnBrk="0" fontAlgn="base" hangingPunct="0">
                <a:spcBef>
                  <a:spcPct val="20000"/>
                </a:spcBef>
                <a:spcAft>
                  <a:spcPct val="20000"/>
                </a:spcAft>
                <a:buChar char="»"/>
                <a:defRPr sz="1400">
                  <a:solidFill>
                    <a:schemeClr val="tx1"/>
                  </a:solidFill>
                  <a:latin typeface="Arial" pitchFamily="34" charset="0"/>
                </a:defRPr>
              </a:lvl8pPr>
              <a:lvl9pPr marL="3886200" indent="-228600" defTabSz="457200" eaLnBrk="0" fontAlgn="base" hangingPunct="0">
                <a:spcBef>
                  <a:spcPct val="20000"/>
                </a:spcBef>
                <a:spcAft>
                  <a:spcPct val="20000"/>
                </a:spcAft>
                <a:buChar char="»"/>
                <a:defRPr sz="1400">
                  <a:solidFill>
                    <a:schemeClr val="tx1"/>
                  </a:solidFill>
                  <a:latin typeface="Arial" pitchFamily="34" charset="0"/>
                </a:defRPr>
              </a:lvl9pPr>
            </a:lstStyle>
            <a:p>
              <a:pPr eaLnBrk="1" hangingPunct="1">
                <a:spcAft>
                  <a:spcPct val="0"/>
                </a:spcAft>
                <a:buClr>
                  <a:schemeClr val="bg1"/>
                </a:buClr>
                <a:buFont typeface="Wingdings" pitchFamily="2" charset="2"/>
                <a:buChar char="§"/>
              </a:pPr>
              <a:r>
                <a:rPr lang="en-GB" altLang="en-US" sz="1700">
                  <a:solidFill>
                    <a:srgbClr val="182451"/>
                  </a:solidFill>
                  <a:latin typeface="Calibri" pitchFamily="34" charset="0"/>
                  <a:ea typeface="DTL Prokyon ST"/>
                  <a:cs typeface="Calibri" pitchFamily="34" charset="0"/>
                </a:rPr>
                <a:t>Evidence</a:t>
              </a:r>
            </a:p>
            <a:p>
              <a:pPr eaLnBrk="1" hangingPunct="1">
                <a:spcAft>
                  <a:spcPct val="0"/>
                </a:spcAft>
                <a:buClr>
                  <a:schemeClr val="bg1"/>
                </a:buClr>
                <a:buFont typeface="Wingdings" pitchFamily="2" charset="2"/>
                <a:buChar char="§"/>
              </a:pPr>
              <a:r>
                <a:rPr lang="en-GB" altLang="en-US" sz="1700">
                  <a:solidFill>
                    <a:srgbClr val="182451"/>
                  </a:solidFill>
                  <a:latin typeface="Calibri" pitchFamily="34" charset="0"/>
                  <a:ea typeface="DTL Prokyon ST"/>
                  <a:cs typeface="Calibri" pitchFamily="34" charset="0"/>
                </a:rPr>
                <a:t>Share good practices among Member States</a:t>
              </a:r>
            </a:p>
            <a:p>
              <a:pPr eaLnBrk="1" hangingPunct="1">
                <a:spcAft>
                  <a:spcPct val="0"/>
                </a:spcAft>
                <a:buClr>
                  <a:schemeClr val="bg1"/>
                </a:buClr>
                <a:buFont typeface="Wingdings" pitchFamily="2" charset="2"/>
                <a:buChar char="§"/>
              </a:pPr>
              <a:r>
                <a:rPr lang="en-GB" altLang="en-US" sz="1700">
                  <a:solidFill>
                    <a:srgbClr val="182451"/>
                  </a:solidFill>
                  <a:latin typeface="Calibri" pitchFamily="34" charset="0"/>
                  <a:ea typeface="DTL Prokyon ST"/>
                  <a:cs typeface="Calibri" pitchFamily="34" charset="0"/>
                </a:rPr>
                <a:t>Recommendations</a:t>
              </a:r>
            </a:p>
          </p:txBody>
        </p:sp>
        <p:sp>
          <p:nvSpPr>
            <p:cNvPr id="12302" name="TextBox 11"/>
            <p:cNvSpPr txBox="1">
              <a:spLocks noChangeArrowheads="1"/>
            </p:cNvSpPr>
            <p:nvPr/>
          </p:nvSpPr>
          <p:spPr bwMode="auto">
            <a:xfrm>
              <a:off x="899592" y="5155542"/>
              <a:ext cx="2718774" cy="3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spcBef>
                  <a:spcPct val="0"/>
                </a:spcBef>
                <a:spcAft>
                  <a:spcPct val="0"/>
                </a:spcAft>
                <a:buClrTx/>
                <a:buFontTx/>
                <a:buNone/>
              </a:pPr>
              <a:r>
                <a:rPr lang="en-GB" altLang="en-US" sz="1700" b="1">
                  <a:solidFill>
                    <a:srgbClr val="0066FF"/>
                  </a:solidFill>
                  <a:latin typeface="Calibri" pitchFamily="34" charset="0"/>
                  <a:cs typeface="Calibri" pitchFamily="34" charset="0"/>
                  <a:sym typeface="Wingdings" pitchFamily="2" charset="2"/>
                </a:rPr>
                <a:t></a:t>
              </a:r>
              <a:r>
                <a:rPr lang="en-GB" altLang="en-US" sz="1700" b="1">
                  <a:solidFill>
                    <a:srgbClr val="0066FF"/>
                  </a:solidFill>
                  <a:latin typeface="Calibri" pitchFamily="34" charset="0"/>
                  <a:cs typeface="Calibri" pitchFamily="34" charset="0"/>
                </a:rPr>
                <a:t>Implement/Document</a:t>
              </a:r>
            </a:p>
          </p:txBody>
        </p:sp>
      </p:grpSp>
      <p:grpSp>
        <p:nvGrpSpPr>
          <p:cNvPr id="18" name="Group 17"/>
          <p:cNvGrpSpPr>
            <a:grpSpLocks/>
          </p:cNvGrpSpPr>
          <p:nvPr/>
        </p:nvGrpSpPr>
        <p:grpSpPr bwMode="auto">
          <a:xfrm>
            <a:off x="3741738" y="3060700"/>
            <a:ext cx="3133725" cy="2225675"/>
            <a:chOff x="3885718" y="3276054"/>
            <a:chExt cx="2846970" cy="2227624"/>
          </a:xfrm>
        </p:grpSpPr>
        <p:sp>
          <p:nvSpPr>
            <p:cNvPr id="12297" name="Text Placeholder 2"/>
            <p:cNvSpPr txBox="1">
              <a:spLocks/>
            </p:cNvSpPr>
            <p:nvPr/>
          </p:nvSpPr>
          <p:spPr bwMode="auto">
            <a:xfrm>
              <a:off x="4027203" y="3564277"/>
              <a:ext cx="2705485" cy="123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defTabSz="457200">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defTabSz="457200">
                <a:spcBef>
                  <a:spcPct val="20000"/>
                </a:spcBef>
                <a:spcAft>
                  <a:spcPct val="20000"/>
                </a:spcAft>
                <a:buClr>
                  <a:schemeClr val="bg2"/>
                </a:buClr>
                <a:buChar char="–"/>
                <a:defRPr>
                  <a:solidFill>
                    <a:schemeClr val="tx1"/>
                  </a:solidFill>
                  <a:latin typeface="Arial" pitchFamily="34" charset="0"/>
                </a:defRPr>
              </a:lvl2pPr>
              <a:lvl3pPr marL="1143000" indent="-228600" defTabSz="4572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defTabSz="457200">
                <a:spcBef>
                  <a:spcPct val="20000"/>
                </a:spcBef>
                <a:spcAft>
                  <a:spcPct val="20000"/>
                </a:spcAft>
                <a:buChar char="–"/>
                <a:defRPr sz="1400">
                  <a:solidFill>
                    <a:schemeClr val="tx1"/>
                  </a:solidFill>
                  <a:latin typeface="Arial" pitchFamily="34" charset="0"/>
                </a:defRPr>
              </a:lvl4pPr>
              <a:lvl5pPr marL="2057400" indent="-228600" defTabSz="457200">
                <a:spcBef>
                  <a:spcPct val="20000"/>
                </a:spcBef>
                <a:spcAft>
                  <a:spcPct val="20000"/>
                </a:spcAft>
                <a:buChar char="»"/>
                <a:defRPr sz="1400">
                  <a:solidFill>
                    <a:schemeClr val="tx1"/>
                  </a:solidFill>
                  <a:latin typeface="Arial" pitchFamily="34" charset="0"/>
                </a:defRPr>
              </a:lvl5pPr>
              <a:lvl6pPr marL="2514600" indent="-228600" defTabSz="457200" eaLnBrk="0" fontAlgn="base" hangingPunct="0">
                <a:spcBef>
                  <a:spcPct val="20000"/>
                </a:spcBef>
                <a:spcAft>
                  <a:spcPct val="20000"/>
                </a:spcAft>
                <a:buChar char="»"/>
                <a:defRPr sz="1400">
                  <a:solidFill>
                    <a:schemeClr val="tx1"/>
                  </a:solidFill>
                  <a:latin typeface="Arial" pitchFamily="34" charset="0"/>
                </a:defRPr>
              </a:lvl6pPr>
              <a:lvl7pPr marL="2971800" indent="-228600" defTabSz="457200" eaLnBrk="0" fontAlgn="base" hangingPunct="0">
                <a:spcBef>
                  <a:spcPct val="20000"/>
                </a:spcBef>
                <a:spcAft>
                  <a:spcPct val="20000"/>
                </a:spcAft>
                <a:buChar char="»"/>
                <a:defRPr sz="1400">
                  <a:solidFill>
                    <a:schemeClr val="tx1"/>
                  </a:solidFill>
                  <a:latin typeface="Arial" pitchFamily="34" charset="0"/>
                </a:defRPr>
              </a:lvl7pPr>
              <a:lvl8pPr marL="3429000" indent="-228600" defTabSz="457200" eaLnBrk="0" fontAlgn="base" hangingPunct="0">
                <a:spcBef>
                  <a:spcPct val="20000"/>
                </a:spcBef>
                <a:spcAft>
                  <a:spcPct val="20000"/>
                </a:spcAft>
                <a:buChar char="»"/>
                <a:defRPr sz="1400">
                  <a:solidFill>
                    <a:schemeClr val="tx1"/>
                  </a:solidFill>
                  <a:latin typeface="Arial" pitchFamily="34" charset="0"/>
                </a:defRPr>
              </a:lvl8pPr>
              <a:lvl9pPr marL="3886200" indent="-228600" defTabSz="457200" eaLnBrk="0" fontAlgn="base" hangingPunct="0">
                <a:spcBef>
                  <a:spcPct val="20000"/>
                </a:spcBef>
                <a:spcAft>
                  <a:spcPct val="20000"/>
                </a:spcAft>
                <a:buChar char="»"/>
                <a:defRPr sz="1400">
                  <a:solidFill>
                    <a:schemeClr val="tx1"/>
                  </a:solidFill>
                  <a:latin typeface="Arial" pitchFamily="34" charset="0"/>
                </a:defRPr>
              </a:lvl9pPr>
            </a:lstStyle>
            <a:p>
              <a:pPr eaLnBrk="1" hangingPunct="1">
                <a:spcAft>
                  <a:spcPct val="0"/>
                </a:spcAft>
                <a:buClr>
                  <a:schemeClr val="bg1"/>
                </a:buClr>
                <a:buFont typeface="Wingdings" pitchFamily="2" charset="2"/>
                <a:buChar char="§"/>
              </a:pPr>
              <a:r>
                <a:rPr lang="en-GB" altLang="en-US" sz="1700">
                  <a:solidFill>
                    <a:srgbClr val="182451"/>
                  </a:solidFill>
                  <a:latin typeface="Calibri" pitchFamily="34" charset="0"/>
                  <a:ea typeface="DTL Prokyon ST"/>
                  <a:cs typeface="Calibri" pitchFamily="34" charset="0"/>
                </a:rPr>
                <a:t>Partnerships</a:t>
              </a:r>
            </a:p>
            <a:p>
              <a:pPr eaLnBrk="1" hangingPunct="1">
                <a:spcAft>
                  <a:spcPct val="0"/>
                </a:spcAft>
                <a:buClr>
                  <a:schemeClr val="bg1"/>
                </a:buClr>
                <a:buFont typeface="Wingdings" pitchFamily="2" charset="2"/>
                <a:buChar char="§"/>
              </a:pPr>
              <a:r>
                <a:rPr lang="en-GB" altLang="en-US" sz="1700">
                  <a:solidFill>
                    <a:srgbClr val="182451"/>
                  </a:solidFill>
                  <a:latin typeface="Calibri" pitchFamily="34" charset="0"/>
                  <a:ea typeface="DTL Prokyon ST"/>
                  <a:cs typeface="Calibri" pitchFamily="34" charset="0"/>
                </a:rPr>
                <a:t>Health across policies</a:t>
              </a:r>
            </a:p>
            <a:p>
              <a:pPr eaLnBrk="1" hangingPunct="1">
                <a:spcAft>
                  <a:spcPct val="0"/>
                </a:spcAft>
                <a:buClr>
                  <a:schemeClr val="bg1"/>
                </a:buClr>
                <a:buFont typeface="Wingdings" pitchFamily="2" charset="2"/>
                <a:buChar char="§"/>
              </a:pPr>
              <a:r>
                <a:rPr lang="en-GB" altLang="en-US" sz="1700">
                  <a:solidFill>
                    <a:srgbClr val="182451"/>
                  </a:solidFill>
                  <a:latin typeface="Calibri" pitchFamily="34" charset="0"/>
                  <a:ea typeface="DTL Prokyon ST"/>
                  <a:cs typeface="Calibri" pitchFamily="34" charset="0"/>
                </a:rPr>
                <a:t>Inform policy makers</a:t>
              </a:r>
            </a:p>
            <a:p>
              <a:pPr eaLnBrk="1" hangingPunct="1">
                <a:spcAft>
                  <a:spcPct val="0"/>
                </a:spcAft>
                <a:buClr>
                  <a:schemeClr val="bg1"/>
                </a:buClr>
                <a:buFont typeface="Wingdings" pitchFamily="2" charset="2"/>
                <a:buChar char="§"/>
              </a:pPr>
              <a:r>
                <a:rPr lang="en-GB" altLang="en-US" sz="1700">
                  <a:solidFill>
                    <a:srgbClr val="182451"/>
                  </a:solidFill>
                  <a:latin typeface="Calibri" pitchFamily="34" charset="0"/>
                  <a:ea typeface="DTL Prokyon ST"/>
                  <a:cs typeface="Calibri" pitchFamily="34" charset="0"/>
                </a:rPr>
                <a:t>Communication (newsletter, websites)</a:t>
              </a:r>
            </a:p>
            <a:p>
              <a:pPr eaLnBrk="1" hangingPunct="1">
                <a:spcAft>
                  <a:spcPct val="0"/>
                </a:spcAft>
                <a:buClr>
                  <a:schemeClr val="bg1"/>
                </a:buClr>
                <a:buFont typeface="Wingdings" pitchFamily="2" charset="2"/>
                <a:buChar char="§"/>
              </a:pPr>
              <a:endParaRPr lang="en-GB" altLang="en-US" sz="1700">
                <a:solidFill>
                  <a:srgbClr val="182451"/>
                </a:solidFill>
                <a:latin typeface="Calibri" pitchFamily="34" charset="0"/>
                <a:ea typeface="DTL Prokyon ST"/>
                <a:cs typeface="Calibri" pitchFamily="34" charset="0"/>
              </a:endParaRPr>
            </a:p>
          </p:txBody>
        </p:sp>
        <p:sp>
          <p:nvSpPr>
            <p:cNvPr id="12298" name="Rectangle 3"/>
            <p:cNvSpPr txBox="1">
              <a:spLocks noChangeArrowheads="1"/>
            </p:cNvSpPr>
            <p:nvPr/>
          </p:nvSpPr>
          <p:spPr bwMode="auto">
            <a:xfrm>
              <a:off x="3885718" y="3276054"/>
              <a:ext cx="2788628" cy="35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defTabSz="457200">
                <a:spcBef>
                  <a:spcPct val="20000"/>
                </a:spcBef>
                <a:spcAft>
                  <a:spcPct val="20000"/>
                </a:spcAft>
                <a:buClr>
                  <a:schemeClr val="bg2"/>
                </a:buClr>
                <a:buChar char="–"/>
                <a:defRPr>
                  <a:solidFill>
                    <a:schemeClr val="tx1"/>
                  </a:solidFill>
                  <a:latin typeface="Arial" pitchFamily="34" charset="0"/>
                </a:defRPr>
              </a:lvl2pPr>
              <a:lvl3pPr marL="1143000" indent="-228600" defTabSz="4572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defTabSz="457200">
                <a:spcBef>
                  <a:spcPct val="20000"/>
                </a:spcBef>
                <a:spcAft>
                  <a:spcPct val="20000"/>
                </a:spcAft>
                <a:buChar char="–"/>
                <a:defRPr sz="1400">
                  <a:solidFill>
                    <a:schemeClr val="tx1"/>
                  </a:solidFill>
                  <a:latin typeface="Arial" pitchFamily="34" charset="0"/>
                </a:defRPr>
              </a:lvl4pPr>
              <a:lvl5pPr marL="2057400" indent="-228600" defTabSz="457200">
                <a:spcBef>
                  <a:spcPct val="20000"/>
                </a:spcBef>
                <a:spcAft>
                  <a:spcPct val="20000"/>
                </a:spcAft>
                <a:buChar char="»"/>
                <a:defRPr sz="1400">
                  <a:solidFill>
                    <a:schemeClr val="tx1"/>
                  </a:solidFill>
                  <a:latin typeface="Arial" pitchFamily="34" charset="0"/>
                </a:defRPr>
              </a:lvl5pPr>
              <a:lvl6pPr marL="2514600" indent="-228600" defTabSz="457200" eaLnBrk="0" fontAlgn="base" hangingPunct="0">
                <a:spcBef>
                  <a:spcPct val="20000"/>
                </a:spcBef>
                <a:spcAft>
                  <a:spcPct val="20000"/>
                </a:spcAft>
                <a:buChar char="»"/>
                <a:defRPr sz="1400">
                  <a:solidFill>
                    <a:schemeClr val="tx1"/>
                  </a:solidFill>
                  <a:latin typeface="Arial" pitchFamily="34" charset="0"/>
                </a:defRPr>
              </a:lvl6pPr>
              <a:lvl7pPr marL="2971800" indent="-228600" defTabSz="457200" eaLnBrk="0" fontAlgn="base" hangingPunct="0">
                <a:spcBef>
                  <a:spcPct val="20000"/>
                </a:spcBef>
                <a:spcAft>
                  <a:spcPct val="20000"/>
                </a:spcAft>
                <a:buChar char="»"/>
                <a:defRPr sz="1400">
                  <a:solidFill>
                    <a:schemeClr val="tx1"/>
                  </a:solidFill>
                  <a:latin typeface="Arial" pitchFamily="34" charset="0"/>
                </a:defRPr>
              </a:lvl7pPr>
              <a:lvl8pPr marL="3429000" indent="-228600" defTabSz="457200" eaLnBrk="0" fontAlgn="base" hangingPunct="0">
                <a:spcBef>
                  <a:spcPct val="20000"/>
                </a:spcBef>
                <a:spcAft>
                  <a:spcPct val="20000"/>
                </a:spcAft>
                <a:buChar char="»"/>
                <a:defRPr sz="1400">
                  <a:solidFill>
                    <a:schemeClr val="tx1"/>
                  </a:solidFill>
                  <a:latin typeface="Arial" pitchFamily="34" charset="0"/>
                </a:defRPr>
              </a:lvl8pPr>
              <a:lvl9pPr marL="3886200" indent="-228600" defTabSz="457200" eaLnBrk="0" fontAlgn="base" hangingPunct="0">
                <a:spcBef>
                  <a:spcPct val="20000"/>
                </a:spcBef>
                <a:spcAft>
                  <a:spcPct val="20000"/>
                </a:spcAft>
                <a:buChar char="»"/>
                <a:defRPr sz="1400">
                  <a:solidFill>
                    <a:schemeClr val="tx1"/>
                  </a:solidFill>
                  <a:latin typeface="Arial" pitchFamily="34" charset="0"/>
                </a:defRPr>
              </a:lvl9pPr>
            </a:lstStyle>
            <a:p>
              <a:pPr algn="ctr" eaLnBrk="1" hangingPunct="1">
                <a:spcAft>
                  <a:spcPct val="0"/>
                </a:spcAft>
                <a:buClrTx/>
                <a:buFont typeface="Wingdings" pitchFamily="2" charset="2"/>
                <a:buNone/>
              </a:pPr>
              <a:r>
                <a:rPr lang="en-GB" altLang="en-US" sz="1700" b="1" u="sng">
                  <a:solidFill>
                    <a:srgbClr val="182451"/>
                  </a:solidFill>
                  <a:latin typeface="Calibri" pitchFamily="34" charset="0"/>
                  <a:cs typeface="Calibri" pitchFamily="34" charset="0"/>
                </a:rPr>
                <a:t> Advocacy</a:t>
              </a:r>
            </a:p>
          </p:txBody>
        </p:sp>
        <p:sp>
          <p:nvSpPr>
            <p:cNvPr id="12299" name="TextBox 15"/>
            <p:cNvSpPr txBox="1">
              <a:spLocks noChangeArrowheads="1"/>
            </p:cNvSpPr>
            <p:nvPr/>
          </p:nvSpPr>
          <p:spPr bwMode="auto">
            <a:xfrm>
              <a:off x="4111973" y="5149501"/>
              <a:ext cx="2566119" cy="35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chemeClr val="bg2"/>
                </a:buClr>
                <a:buFont typeface="Times" charset="0"/>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charset="0"/>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spcBef>
                  <a:spcPct val="0"/>
                </a:spcBef>
                <a:spcAft>
                  <a:spcPct val="0"/>
                </a:spcAft>
                <a:buClrTx/>
                <a:buFontTx/>
                <a:buNone/>
              </a:pPr>
              <a:r>
                <a:rPr lang="en-GB" altLang="en-US" sz="1700" b="1">
                  <a:solidFill>
                    <a:srgbClr val="0066FF"/>
                  </a:solidFill>
                  <a:latin typeface="Calibri" pitchFamily="34" charset="0"/>
                  <a:cs typeface="Calibri" pitchFamily="34" charset="0"/>
                  <a:sym typeface="Wingdings" pitchFamily="2" charset="2"/>
                </a:rPr>
                <a:t></a:t>
              </a:r>
              <a:r>
                <a:rPr lang="en-GB" altLang="en-US" sz="1700" b="1">
                  <a:solidFill>
                    <a:srgbClr val="0066FF"/>
                  </a:solidFill>
                  <a:latin typeface="Calibri" pitchFamily="34" charset="0"/>
                  <a:cs typeface="Calibri" pitchFamily="34" charset="0"/>
                </a:rPr>
                <a:t>Raise awareness</a:t>
              </a:r>
            </a:p>
          </p:txBody>
        </p:sp>
      </p:grpSp>
    </p:spTree>
    <p:extLst>
      <p:ext uri="{BB962C8B-B14F-4D97-AF65-F5344CB8AC3E}">
        <p14:creationId xmlns:p14="http://schemas.microsoft.com/office/powerpoint/2010/main" val="41722419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p:cNvSpPr>
          <p:nvPr/>
        </p:nvSpPr>
        <p:spPr bwMode="auto">
          <a:xfrm>
            <a:off x="0" y="1200150"/>
            <a:ext cx="9144000" cy="3792538"/>
          </a:xfrm>
          <a:prstGeom prst="rect">
            <a:avLst/>
          </a:prstGeom>
          <a:solidFill>
            <a:srgbClr val="EAE6E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eaLnBrk="1" hangingPunct="1">
              <a:spcBef>
                <a:spcPct val="0"/>
              </a:spcBef>
              <a:spcAft>
                <a:spcPct val="0"/>
              </a:spcAft>
              <a:buClrTx/>
              <a:buFontTx/>
              <a:buNone/>
            </a:pPr>
            <a:endParaRPr lang="fr-FR" altLang="en-US" sz="3600">
              <a:solidFill>
                <a:schemeClr val="tx2"/>
              </a:solidFill>
              <a:latin typeface="Arial Bold" charset="0"/>
              <a:ea typeface="MS PGothic" pitchFamily="34" charset="-128"/>
            </a:endParaRPr>
          </a:p>
        </p:txBody>
      </p:sp>
      <p:sp>
        <p:nvSpPr>
          <p:cNvPr id="5124" name="Rectangle 3"/>
          <p:cNvSpPr>
            <a:spLocks/>
          </p:cNvSpPr>
          <p:nvPr/>
        </p:nvSpPr>
        <p:spPr bwMode="auto">
          <a:xfrm>
            <a:off x="6815138" y="5245100"/>
            <a:ext cx="22018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lgn="r" eaLnBrk="1" hangingPunct="1">
              <a:spcBef>
                <a:spcPct val="0"/>
              </a:spcBef>
              <a:spcAft>
                <a:spcPct val="0"/>
              </a:spcAft>
              <a:buClrTx/>
              <a:buFontTx/>
              <a:buNone/>
            </a:pPr>
            <a:r>
              <a:rPr lang="en-US" altLang="en-US" sz="1400">
                <a:solidFill>
                  <a:srgbClr val="B39F94"/>
                </a:solidFill>
                <a:ea typeface="MS PGothic" pitchFamily="34" charset="-128"/>
                <a:cs typeface="Arial" pitchFamily="34" charset="0"/>
                <a:sym typeface="Arial" pitchFamily="34" charset="0"/>
              </a:rPr>
              <a:t>www.health-inequalities.eu</a:t>
            </a:r>
          </a:p>
        </p:txBody>
      </p:sp>
      <p:sp>
        <p:nvSpPr>
          <p:cNvPr id="5126" name="Line 5"/>
          <p:cNvSpPr>
            <a:spLocks noChangeShapeType="1"/>
          </p:cNvSpPr>
          <p:nvPr/>
        </p:nvSpPr>
        <p:spPr bwMode="auto">
          <a:xfrm>
            <a:off x="0" y="4992688"/>
            <a:ext cx="9144000" cy="1587"/>
          </a:xfrm>
          <a:prstGeom prst="line">
            <a:avLst/>
          </a:prstGeom>
          <a:noFill/>
          <a:ln w="19050">
            <a:solidFill>
              <a:srgbClr val="B39F94"/>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2" name="Content Placeholder 1"/>
          <p:cNvSpPr>
            <a:spLocks noGrp="1"/>
          </p:cNvSpPr>
          <p:nvPr>
            <p:ph idx="1"/>
          </p:nvPr>
        </p:nvSpPr>
        <p:spPr>
          <a:xfrm>
            <a:off x="323850" y="1200150"/>
            <a:ext cx="8458200" cy="3756025"/>
          </a:xfrm>
        </p:spPr>
        <p:txBody>
          <a:bodyPr/>
          <a:lstStyle/>
          <a:p>
            <a:pPr marL="0" indent="0">
              <a:buFont typeface="Times" charset="0"/>
              <a:buNone/>
              <a:defRPr/>
            </a:pPr>
            <a:r>
              <a:rPr lang="en-US" sz="1800" dirty="0" smtClean="0">
                <a:ea typeface="ＭＳ Ｐゴシック" charset="0"/>
              </a:rPr>
              <a:t>EuroHealthNet coordinated: </a:t>
            </a:r>
            <a:br>
              <a:rPr lang="en-US" sz="1800" dirty="0" smtClean="0">
                <a:ea typeface="ＭＳ Ｐゴシック" charset="0"/>
              </a:rPr>
            </a:br>
            <a:endParaRPr lang="en-US" sz="1800" dirty="0">
              <a:ea typeface="ＭＳ Ｐゴシック" charset="0"/>
            </a:endParaRPr>
          </a:p>
          <a:p>
            <a:pPr>
              <a:buFont typeface="Times" charset="0"/>
              <a:buChar char="•"/>
              <a:defRPr/>
            </a:pPr>
            <a:r>
              <a:rPr lang="en-US" sz="1800" dirty="0" smtClean="0">
                <a:ea typeface="ＭＳ Ｐゴシック" charset="0"/>
              </a:rPr>
              <a:t>Regional network of 30 regions in 10 MS</a:t>
            </a:r>
          </a:p>
          <a:p>
            <a:pPr lvl="1">
              <a:defRPr/>
            </a:pPr>
            <a:r>
              <a:rPr lang="en-US" dirty="0" smtClean="0">
                <a:ea typeface="ＭＳ Ｐゴシック" charset="0"/>
              </a:rPr>
              <a:t>Regional Case Studies &amp; Structural Funds Review </a:t>
            </a:r>
            <a:br>
              <a:rPr lang="en-US" dirty="0" smtClean="0">
                <a:ea typeface="ＭＳ Ｐゴシック" charset="0"/>
              </a:rPr>
            </a:br>
            <a:endParaRPr lang="en-US" dirty="0">
              <a:ea typeface="ＭＳ Ｐゴシック" charset="0"/>
            </a:endParaRPr>
          </a:p>
          <a:p>
            <a:pPr>
              <a:buFont typeface="Times" charset="0"/>
              <a:buChar char="•"/>
              <a:defRPr/>
            </a:pPr>
            <a:r>
              <a:rPr lang="en-US" sz="1800" dirty="0" smtClean="0">
                <a:ea typeface="ＭＳ Ｐゴシック" charset="0"/>
              </a:rPr>
              <a:t>SF Review, by regions </a:t>
            </a:r>
            <a:r>
              <a:rPr lang="en-US" sz="1800" i="1" dirty="0" smtClean="0">
                <a:ea typeface="ＭＳ Ｐゴシック" charset="0"/>
              </a:rPr>
              <a:t>and</a:t>
            </a:r>
            <a:r>
              <a:rPr lang="en-US" sz="1800" dirty="0" smtClean="0">
                <a:ea typeface="ＭＳ Ｐゴシック" charset="0"/>
              </a:rPr>
              <a:t> national partners</a:t>
            </a:r>
            <a:r>
              <a:rPr lang="en-US" sz="2400" dirty="0" smtClean="0">
                <a:ea typeface="ＭＳ Ｐゴシック" charset="0"/>
              </a:rPr>
              <a:t/>
            </a:r>
            <a:br>
              <a:rPr lang="en-US" sz="2400" dirty="0" smtClean="0">
                <a:ea typeface="ＭＳ Ｐゴシック" charset="0"/>
              </a:rPr>
            </a:br>
            <a:r>
              <a:rPr lang="en-US" sz="2400" dirty="0" smtClean="0">
                <a:ea typeface="ＭＳ Ｐゴシック" charset="0"/>
              </a:rPr>
              <a:t/>
            </a:r>
            <a:br>
              <a:rPr lang="en-US" sz="2400" dirty="0" smtClean="0">
                <a:ea typeface="ＭＳ Ｐゴシック" charset="0"/>
              </a:rPr>
            </a:br>
            <a:r>
              <a:rPr lang="en-US" sz="1800" dirty="0" smtClean="0">
                <a:solidFill>
                  <a:srgbClr val="8B3291"/>
                </a:solidFill>
                <a:ea typeface="ＭＳ Ｐゴシック" charset="0"/>
              </a:rPr>
              <a:t>Aim:</a:t>
            </a:r>
            <a:br>
              <a:rPr lang="en-US" sz="1800" dirty="0" smtClean="0">
                <a:solidFill>
                  <a:srgbClr val="8B3291"/>
                </a:solidFill>
                <a:ea typeface="ＭＳ Ｐゴシック" charset="0"/>
              </a:rPr>
            </a:br>
            <a:r>
              <a:rPr lang="en-US" sz="1800" dirty="0" smtClean="0">
                <a:solidFill>
                  <a:srgbClr val="8B3291"/>
                </a:solidFill>
                <a:ea typeface="ＭＳ Ｐゴシック" charset="0"/>
              </a:rPr>
              <a:t>Develop knowledge and gather</a:t>
            </a:r>
            <a:br>
              <a:rPr lang="en-US" sz="1800" dirty="0" smtClean="0">
                <a:solidFill>
                  <a:srgbClr val="8B3291"/>
                </a:solidFill>
                <a:ea typeface="ＭＳ Ｐゴシック" charset="0"/>
              </a:rPr>
            </a:br>
            <a:r>
              <a:rPr lang="en-US" sz="1800" dirty="0" smtClean="0">
                <a:solidFill>
                  <a:srgbClr val="8B3291"/>
                </a:solidFill>
                <a:ea typeface="ＭＳ Ｐゴシック" charset="0"/>
              </a:rPr>
              <a:t>evidence on how EU Structural</a:t>
            </a:r>
            <a:br>
              <a:rPr lang="en-US" sz="1800" dirty="0" smtClean="0">
                <a:solidFill>
                  <a:srgbClr val="8B3291"/>
                </a:solidFill>
                <a:ea typeface="ＭＳ Ｐゴシック" charset="0"/>
              </a:rPr>
            </a:br>
            <a:r>
              <a:rPr lang="en-US" sz="1800" dirty="0" smtClean="0">
                <a:solidFill>
                  <a:srgbClr val="8B3291"/>
                </a:solidFill>
                <a:ea typeface="ＭＳ Ｐゴシック" charset="0"/>
              </a:rPr>
              <a:t>Funds can be used to reduce </a:t>
            </a:r>
            <a:br>
              <a:rPr lang="en-US" sz="1800" dirty="0" smtClean="0">
                <a:solidFill>
                  <a:srgbClr val="8B3291"/>
                </a:solidFill>
                <a:ea typeface="ＭＳ Ｐゴシック" charset="0"/>
              </a:rPr>
            </a:br>
            <a:r>
              <a:rPr lang="en-US" sz="1800" dirty="0" smtClean="0">
                <a:solidFill>
                  <a:srgbClr val="8B3291"/>
                </a:solidFill>
                <a:ea typeface="ＭＳ Ｐゴシック" charset="0"/>
              </a:rPr>
              <a:t>health inequalities </a:t>
            </a:r>
          </a:p>
        </p:txBody>
      </p:sp>
      <p:pic>
        <p:nvPicPr>
          <p:cNvPr id="5130" name="Picture 4" descr="Map_EA_Regions_V2.png"/>
          <p:cNvPicPr>
            <a:picLocks noChangeAspect="1"/>
          </p:cNvPicPr>
          <p:nvPr/>
        </p:nvPicPr>
        <p:blipFill>
          <a:blip r:embed="rId3" cstate="print">
            <a:extLst>
              <a:ext uri="{28A0092B-C50C-407E-A947-70E740481C1C}">
                <a14:useLocalDpi xmlns:a14="http://schemas.microsoft.com/office/drawing/2010/main" val="0"/>
              </a:ext>
            </a:extLst>
          </a:blip>
          <a:srcRect r="21358"/>
          <a:stretch>
            <a:fillRect/>
          </a:stretch>
        </p:blipFill>
        <p:spPr bwMode="auto">
          <a:xfrm>
            <a:off x="5854700" y="2555974"/>
            <a:ext cx="3289300" cy="313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Grp="1" noChangeArrowheads="1"/>
          </p:cNvSpPr>
          <p:nvPr>
            <p:ph type="title"/>
          </p:nvPr>
        </p:nvSpPr>
        <p:spPr>
          <a:xfrm>
            <a:off x="251520" y="0"/>
            <a:ext cx="8458200" cy="990600"/>
          </a:xfrm>
        </p:spPr>
        <p:txBody>
          <a:bodyPr/>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Equity Action - Regional Work Strand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251520" y="0"/>
            <a:ext cx="8424936" cy="990600"/>
          </a:xfrm>
        </p:spPr>
        <p:txBody>
          <a:bodyPr/>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EU Cohesion Policy</a:t>
            </a:r>
          </a:p>
        </p:txBody>
      </p:sp>
      <p:sp>
        <p:nvSpPr>
          <p:cNvPr id="5125" name="Rectangle 5"/>
          <p:cNvSpPr>
            <a:spLocks noGrp="1" noChangeArrowheads="1"/>
          </p:cNvSpPr>
          <p:nvPr>
            <p:ph type="body" idx="1"/>
          </p:nvPr>
        </p:nvSpPr>
        <p:spPr>
          <a:xfrm>
            <a:off x="457200" y="1176338"/>
            <a:ext cx="8458200" cy="2459756"/>
          </a:xfrm>
        </p:spPr>
        <p:txBody>
          <a:bodyPr/>
          <a:lstStyle/>
          <a:p>
            <a:pPr marL="0" indent="0" eaLnBrk="1" hangingPunct="1">
              <a:buFont typeface="Times" charset="0"/>
              <a:buNone/>
              <a:defRPr/>
            </a:pPr>
            <a:r>
              <a:rPr lang="en-US" altLang="en-US" sz="2200" b="1" dirty="0" smtClean="0"/>
              <a:t>‘Regional Policy of the EU’</a:t>
            </a:r>
          </a:p>
          <a:p>
            <a:pPr eaLnBrk="1" hangingPunct="1">
              <a:buFont typeface="Times" charset="0"/>
              <a:buChar char="•"/>
              <a:defRPr/>
            </a:pPr>
            <a:r>
              <a:rPr lang="en-US" altLang="en-US" dirty="0" smtClean="0">
                <a:solidFill>
                  <a:schemeClr val="hlink"/>
                </a:solidFill>
              </a:rPr>
              <a:t>Main objective</a:t>
            </a:r>
            <a:r>
              <a:rPr lang="en-US" altLang="en-US" dirty="0" smtClean="0"/>
              <a:t>: </a:t>
            </a:r>
            <a:r>
              <a:rPr lang="en-GB" dirty="0" smtClean="0">
                <a:sym typeface="Arial" charset="0"/>
              </a:rPr>
              <a:t>to reduce the significant gap between less-favoured regions and affluent ones in Europe</a:t>
            </a:r>
          </a:p>
          <a:p>
            <a:pPr eaLnBrk="1" hangingPunct="1">
              <a:buFont typeface="Times" charset="0"/>
              <a:buChar char="•"/>
              <a:defRPr/>
            </a:pPr>
            <a:r>
              <a:rPr lang="en-US" dirty="0" smtClean="0">
                <a:solidFill>
                  <a:schemeClr val="hlink"/>
                </a:solidFill>
              </a:rPr>
              <a:t>Supports</a:t>
            </a:r>
            <a:r>
              <a:rPr lang="en-US" dirty="0" smtClean="0"/>
              <a:t>: job creation, competitiveness, economic growth, improved quality of life and sustainable </a:t>
            </a:r>
            <a:r>
              <a:rPr lang="en-GB" dirty="0" smtClean="0"/>
              <a:t>development</a:t>
            </a:r>
            <a:endParaRPr lang="en-GB" dirty="0" smtClean="0">
              <a:sym typeface="Arial" charset="0"/>
            </a:endParaRPr>
          </a:p>
          <a:p>
            <a:pPr marL="342900" lvl="1" indent="-342900" eaLnBrk="1" hangingPunct="1">
              <a:buFont typeface="Times" charset="0"/>
              <a:buChar char="•"/>
              <a:defRPr/>
            </a:pPr>
            <a:r>
              <a:rPr lang="en-US" sz="2000" dirty="0" smtClean="0">
                <a:solidFill>
                  <a:schemeClr val="hlink"/>
                </a:solidFill>
                <a:ea typeface="+mn-ea"/>
                <a:cs typeface="+mn-cs"/>
                <a:sym typeface="Arial" charset="0"/>
              </a:rPr>
              <a:t>Focus</a:t>
            </a:r>
            <a:r>
              <a:rPr lang="en-US" sz="2000" dirty="0" smtClean="0">
                <a:cs typeface="Arial" charset="0"/>
                <a:sym typeface="Arial" charset="0"/>
              </a:rPr>
              <a:t>: Economic, Social &amp; Territorial disparities</a:t>
            </a:r>
          </a:p>
        </p:txBody>
      </p:sp>
      <p:sp>
        <p:nvSpPr>
          <p:cNvPr id="4" name="Rectangle 5"/>
          <p:cNvSpPr txBox="1">
            <a:spLocks noChangeArrowheads="1"/>
          </p:cNvSpPr>
          <p:nvPr/>
        </p:nvSpPr>
        <p:spPr bwMode="auto">
          <a:xfrm>
            <a:off x="417347" y="3781152"/>
            <a:ext cx="8458200" cy="158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0000"/>
              </a:spcAft>
              <a:buClr>
                <a:schemeClr val="bg2"/>
              </a:buClr>
              <a:buFont typeface="Times"/>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bg2"/>
              </a:buClr>
              <a:buChar char="–"/>
              <a:defRPr>
                <a:solidFill>
                  <a:schemeClr val="tx1"/>
                </a:solidFill>
                <a:latin typeface="+mn-lt"/>
              </a:defRPr>
            </a:lvl2pPr>
            <a:lvl3pPr marL="1143000" indent="-228600" algn="l" rtl="0" eaLnBrk="0" fontAlgn="base" hangingPunct="0">
              <a:spcBef>
                <a:spcPct val="20000"/>
              </a:spcBef>
              <a:spcAft>
                <a:spcPct val="20000"/>
              </a:spcAft>
              <a:buClr>
                <a:schemeClr val="bg2"/>
              </a:buClr>
              <a:buFont typeface="Times"/>
              <a:buChar char="•"/>
              <a:defRPr sz="1600">
                <a:solidFill>
                  <a:schemeClr val="tx1"/>
                </a:solidFill>
                <a:latin typeface="+mn-lt"/>
              </a:defRPr>
            </a:lvl3pPr>
            <a:lvl4pPr marL="1600200" indent="-228600" algn="l" rtl="0" eaLnBrk="0" fontAlgn="base" hangingPunct="0">
              <a:spcBef>
                <a:spcPct val="20000"/>
              </a:spcBef>
              <a:spcAft>
                <a:spcPct val="20000"/>
              </a:spcAft>
              <a:buChar char="–"/>
              <a:defRPr sz="1400">
                <a:solidFill>
                  <a:schemeClr val="tx1"/>
                </a:solidFill>
                <a:latin typeface="+mn-lt"/>
              </a:defRPr>
            </a:lvl4pPr>
            <a:lvl5pPr marL="2057400" indent="-228600" algn="l" rtl="0" eaLnBrk="0" fontAlgn="base" hangingPunct="0">
              <a:spcBef>
                <a:spcPct val="20000"/>
              </a:spcBef>
              <a:spcAft>
                <a:spcPct val="20000"/>
              </a:spcAft>
              <a:buChar char="»"/>
              <a:defRPr sz="1400">
                <a:solidFill>
                  <a:schemeClr val="tx1"/>
                </a:solidFill>
                <a:latin typeface="+mn-lt"/>
              </a:defRPr>
            </a:lvl5pPr>
            <a:lvl6pPr marL="2514600" indent="-228600" algn="l" rtl="0" fontAlgn="base">
              <a:spcBef>
                <a:spcPct val="20000"/>
              </a:spcBef>
              <a:spcAft>
                <a:spcPct val="20000"/>
              </a:spcAft>
              <a:buChar char="»"/>
              <a:defRPr sz="1400">
                <a:solidFill>
                  <a:schemeClr val="tx1"/>
                </a:solidFill>
                <a:latin typeface="+mn-lt"/>
              </a:defRPr>
            </a:lvl6pPr>
            <a:lvl7pPr marL="2971800" indent="-228600" algn="l" rtl="0" fontAlgn="base">
              <a:spcBef>
                <a:spcPct val="20000"/>
              </a:spcBef>
              <a:spcAft>
                <a:spcPct val="20000"/>
              </a:spcAft>
              <a:buChar char="»"/>
              <a:defRPr sz="1400">
                <a:solidFill>
                  <a:schemeClr val="tx1"/>
                </a:solidFill>
                <a:latin typeface="+mn-lt"/>
              </a:defRPr>
            </a:lvl7pPr>
            <a:lvl8pPr marL="3429000" indent="-228600" algn="l" rtl="0" fontAlgn="base">
              <a:spcBef>
                <a:spcPct val="20000"/>
              </a:spcBef>
              <a:spcAft>
                <a:spcPct val="20000"/>
              </a:spcAft>
              <a:buChar char="»"/>
              <a:defRPr sz="1400">
                <a:solidFill>
                  <a:schemeClr val="tx1"/>
                </a:solidFill>
                <a:latin typeface="+mn-lt"/>
              </a:defRPr>
            </a:lvl8pPr>
            <a:lvl9pPr marL="3886200" indent="-228600" algn="l" rtl="0" fontAlgn="base">
              <a:spcBef>
                <a:spcPct val="20000"/>
              </a:spcBef>
              <a:spcAft>
                <a:spcPct val="20000"/>
              </a:spcAft>
              <a:buChar char="»"/>
              <a:defRPr sz="1400">
                <a:solidFill>
                  <a:schemeClr val="tx1"/>
                </a:solidFill>
                <a:latin typeface="+mn-lt"/>
              </a:defRPr>
            </a:lvl9pPr>
          </a:lstStyle>
          <a:p>
            <a:pPr marL="0" indent="0" eaLnBrk="1" hangingPunct="1">
              <a:buFont typeface="Times" charset="0"/>
              <a:buNone/>
              <a:defRPr/>
            </a:pPr>
            <a:r>
              <a:rPr lang="en-US" altLang="en-US" sz="2400" b="1" dirty="0"/>
              <a:t>EU Structural and Investment Funds </a:t>
            </a:r>
          </a:p>
          <a:p>
            <a:pPr eaLnBrk="1" hangingPunct="1">
              <a:buFont typeface="Times" charset="0"/>
              <a:buChar char="•"/>
              <a:defRPr/>
            </a:pPr>
            <a:r>
              <a:rPr lang="en-US" altLang="en-US" dirty="0"/>
              <a:t>Financial Mechanism to implement Cohesion Policy </a:t>
            </a:r>
          </a:p>
          <a:p>
            <a:pPr eaLnBrk="1" hangingPunct="1">
              <a:buFont typeface="Times" charset="0"/>
              <a:buChar char="•"/>
              <a:defRPr/>
            </a:pPr>
            <a:r>
              <a:rPr lang="en-US" altLang="en-US" dirty="0"/>
              <a:t>Renewed every 7 years (current period: </a:t>
            </a:r>
            <a:r>
              <a:rPr lang="en-US" altLang="en-US" dirty="0" smtClean="0"/>
              <a:t>2014-2020)</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251520" y="0"/>
            <a:ext cx="8424936" cy="990600"/>
          </a:xfrm>
        </p:spPr>
        <p:txBody>
          <a:bodyPr/>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Budget 2014-2020</a:t>
            </a:r>
          </a:p>
        </p:txBody>
      </p:sp>
      <p:sp>
        <p:nvSpPr>
          <p:cNvPr id="5125" name="Rectangle 5"/>
          <p:cNvSpPr>
            <a:spLocks noGrp="1" noChangeArrowheads="1"/>
          </p:cNvSpPr>
          <p:nvPr>
            <p:ph type="body" idx="1"/>
          </p:nvPr>
        </p:nvSpPr>
        <p:spPr>
          <a:xfrm>
            <a:off x="3203575" y="1176338"/>
            <a:ext cx="5711825" cy="3929062"/>
          </a:xfrm>
        </p:spPr>
        <p:txBody>
          <a:bodyPr/>
          <a:lstStyle/>
          <a:p>
            <a:pPr marL="0" indent="0" eaLnBrk="1" hangingPunct="1">
              <a:buFont typeface="Times" charset="0"/>
              <a:buNone/>
              <a:defRPr/>
            </a:pPr>
            <a:r>
              <a:rPr lang="en-US" sz="3600" b="1" dirty="0">
                <a:solidFill>
                  <a:srgbClr val="B70E83"/>
                </a:solidFill>
              </a:rPr>
              <a:t>325 billion euros</a:t>
            </a:r>
          </a:p>
          <a:p>
            <a:pPr marL="571500" indent="-571500" eaLnBrk="1" hangingPunct="1">
              <a:buFont typeface="Arial" panose="020B0604020202020204" pitchFamily="34" charset="0"/>
              <a:buChar char="•"/>
              <a:defRPr/>
            </a:pPr>
            <a:r>
              <a:rPr lang="en-US" sz="1800" dirty="0" smtClean="0">
                <a:latin typeface="Tahoma" panose="020B0604030504040204" pitchFamily="34" charset="0"/>
                <a:ea typeface="Tahoma" panose="020B0604030504040204" pitchFamily="34" charset="0"/>
                <a:cs typeface="Tahoma" panose="020B0604030504040204" pitchFamily="34" charset="0"/>
              </a:rPr>
              <a:t>More than 1/3 </a:t>
            </a:r>
            <a:r>
              <a:rPr lang="en-US" sz="1800" dirty="0">
                <a:latin typeface="Tahoma" panose="020B0604030504040204" pitchFamily="34" charset="0"/>
                <a:ea typeface="Tahoma" panose="020B0604030504040204" pitchFamily="34" charset="0"/>
                <a:cs typeface="Tahoma" panose="020B0604030504040204" pitchFamily="34" charset="0"/>
              </a:rPr>
              <a:t>of total EU </a:t>
            </a:r>
            <a:r>
              <a:rPr lang="en-US" sz="1800" dirty="0" smtClean="0">
                <a:latin typeface="Tahoma" panose="020B0604030504040204" pitchFamily="34" charset="0"/>
                <a:ea typeface="Tahoma" panose="020B0604030504040204" pitchFamily="34" charset="0"/>
                <a:cs typeface="Tahoma" panose="020B0604030504040204" pitchFamily="34" charset="0"/>
              </a:rPr>
              <a:t>budget</a:t>
            </a:r>
          </a:p>
          <a:p>
            <a:pPr marL="571500" indent="-571500" eaLnBrk="1" hangingPunct="1">
              <a:buFont typeface="Arial" panose="020B0604020202020204" pitchFamily="34" charset="0"/>
              <a:buChar char="•"/>
              <a:defRPr/>
            </a:pPr>
            <a:endParaRPr lang="en-US" sz="1800" dirty="0">
              <a:latin typeface="Tahoma" panose="020B0604030504040204" pitchFamily="34" charset="0"/>
              <a:ea typeface="Tahoma" panose="020B0604030504040204" pitchFamily="34" charset="0"/>
              <a:cs typeface="Tahoma" panose="020B0604030504040204" pitchFamily="34" charset="0"/>
            </a:endParaRPr>
          </a:p>
          <a:p>
            <a:pPr marL="571500" indent="-571500" eaLnBrk="1" hangingPunct="1">
              <a:buFont typeface="Arial" panose="020B0604020202020204" pitchFamily="34" charset="0"/>
              <a:buChar char="•"/>
              <a:defRPr/>
            </a:pPr>
            <a:r>
              <a:rPr lang="en-US" sz="1800" dirty="0">
                <a:latin typeface="Tahoma" panose="020B0604030504040204" pitchFamily="34" charset="0"/>
                <a:ea typeface="Tahoma" panose="020B0604030504040204" pitchFamily="34" charset="0"/>
                <a:cs typeface="Tahoma" panose="020B0604030504040204" pitchFamily="34" charset="0"/>
              </a:rPr>
              <a:t>2</a:t>
            </a:r>
            <a:r>
              <a:rPr lang="en-US" sz="1800" baseline="30000" dirty="0">
                <a:latin typeface="Tahoma" panose="020B0604030504040204" pitchFamily="34" charset="0"/>
                <a:ea typeface="Tahoma" panose="020B0604030504040204" pitchFamily="34" charset="0"/>
                <a:cs typeface="Tahoma" panose="020B0604030504040204" pitchFamily="34" charset="0"/>
              </a:rPr>
              <a:t>nd</a:t>
            </a:r>
            <a:r>
              <a:rPr lang="en-US" sz="1800" dirty="0">
                <a:latin typeface="Tahoma" panose="020B0604030504040204" pitchFamily="34" charset="0"/>
                <a:ea typeface="Tahoma" panose="020B0604030504040204" pitchFamily="34" charset="0"/>
                <a:cs typeface="Tahoma" panose="020B0604030504040204" pitchFamily="34" charset="0"/>
              </a:rPr>
              <a:t> largest EU financing mechanism</a:t>
            </a:r>
          </a:p>
          <a:p>
            <a:pPr marL="571500" indent="-571500" eaLnBrk="1" hangingPunct="1">
              <a:buFont typeface="Arial" panose="020B0604020202020204" pitchFamily="34" charset="0"/>
              <a:buChar char="•"/>
              <a:defRPr/>
            </a:pPr>
            <a:endParaRPr lang="en-US" sz="1800" dirty="0">
              <a:latin typeface="Tahoma" panose="020B0604030504040204" pitchFamily="34" charset="0"/>
              <a:ea typeface="Tahoma" panose="020B0604030504040204" pitchFamily="34" charset="0"/>
              <a:cs typeface="Tahoma" panose="020B0604030504040204" pitchFamily="34" charset="0"/>
            </a:endParaRPr>
          </a:p>
          <a:p>
            <a:pPr marL="571500" indent="-571500" eaLnBrk="1" hangingPunct="1">
              <a:buFont typeface="Arial" panose="020B0604020202020204" pitchFamily="34" charset="0"/>
              <a:buChar char="•"/>
              <a:defRPr/>
            </a:pPr>
            <a:r>
              <a:rPr lang="en-US" sz="1800" dirty="0">
                <a:latin typeface="Tahoma" panose="020B0604030504040204" pitchFamily="34" charset="0"/>
                <a:ea typeface="Tahoma" panose="020B0604030504040204" pitchFamily="34" charset="0"/>
                <a:cs typeface="Tahoma" panose="020B0604030504040204" pitchFamily="34" charset="0"/>
              </a:rPr>
              <a:t>Vote in Parliament on 18-21 Nov </a:t>
            </a:r>
            <a:r>
              <a:rPr lang="en-US" sz="1800" dirty="0" smtClean="0">
                <a:latin typeface="Tahoma" panose="020B0604030504040204" pitchFamily="34" charset="0"/>
                <a:ea typeface="Tahoma" panose="020B0604030504040204" pitchFamily="34" charset="0"/>
                <a:cs typeface="Tahoma" panose="020B0604030504040204" pitchFamily="34" charset="0"/>
              </a:rPr>
              <a:t>2013 (after more than a </a:t>
            </a:r>
            <a:r>
              <a:rPr lang="en-US" sz="1800" dirty="0">
                <a:latin typeface="Tahoma" panose="020B0604030504040204" pitchFamily="34" charset="0"/>
                <a:ea typeface="Tahoma" panose="020B0604030504040204" pitchFamily="34" charset="0"/>
                <a:cs typeface="Tahoma" panose="020B0604030504040204" pitchFamily="34" charset="0"/>
              </a:rPr>
              <a:t>year of negotiations)</a:t>
            </a:r>
          </a:p>
          <a:p>
            <a:pPr marL="342900" lvl="1" indent="-342900" eaLnBrk="1" hangingPunct="1">
              <a:buFont typeface="Times" charset="0"/>
              <a:buChar char="•"/>
              <a:defRPr/>
            </a:pPr>
            <a:endParaRPr lang="en-US" altLang="en-US" dirty="0" smtClean="0"/>
          </a:p>
        </p:txBody>
      </p:sp>
      <p:pic>
        <p:nvPicPr>
          <p:cNvPr id="8196" name="Picture 2" descr="http://www.casinoportalen.de/casinoportalen.com/media/news/moneybag_eu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08175"/>
            <a:ext cx="31686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251520" y="0"/>
            <a:ext cx="8424936" cy="990600"/>
          </a:xfrm>
        </p:spPr>
        <p:txBody>
          <a:bodyPr/>
          <a:lstStyle/>
          <a:p>
            <a:pPr algn="ct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11 Themes (2014-2020)</a:t>
            </a:r>
          </a:p>
        </p:txBody>
      </p:sp>
      <p:sp>
        <p:nvSpPr>
          <p:cNvPr id="14339" name="Rectangle 5"/>
          <p:cNvSpPr>
            <a:spLocks noGrp="1" noChangeArrowheads="1"/>
          </p:cNvSpPr>
          <p:nvPr>
            <p:ph type="body" idx="1"/>
          </p:nvPr>
        </p:nvSpPr>
        <p:spPr>
          <a:xfrm>
            <a:off x="457200" y="1116013"/>
            <a:ext cx="8458200" cy="3929062"/>
          </a:xfrm>
        </p:spPr>
        <p:txBody>
          <a:bodyPr/>
          <a:lstStyle/>
          <a:p>
            <a:pPr marL="457200" indent="-457200" eaLnBrk="1" hangingPunct="1">
              <a:buFont typeface="Times"/>
              <a:buAutoNum type="arabicPeriod"/>
            </a:pPr>
            <a:r>
              <a:rPr lang="en-US" altLang="en-US" sz="1800" dirty="0" smtClean="0"/>
              <a:t>Research &amp; Innovation </a:t>
            </a:r>
          </a:p>
          <a:p>
            <a:pPr marL="457200" indent="-457200" eaLnBrk="1" hangingPunct="1">
              <a:buFont typeface="Times"/>
              <a:buAutoNum type="arabicPeriod"/>
            </a:pPr>
            <a:r>
              <a:rPr lang="en-US" altLang="en-US" sz="1800" dirty="0" smtClean="0"/>
              <a:t>Communication Technologies </a:t>
            </a:r>
          </a:p>
          <a:p>
            <a:pPr marL="457200" indent="-457200" eaLnBrk="1" hangingPunct="1">
              <a:buFont typeface="Times"/>
              <a:buAutoNum type="arabicPeriod"/>
            </a:pPr>
            <a:r>
              <a:rPr lang="en-US" altLang="en-US" sz="1800" dirty="0" smtClean="0"/>
              <a:t>SMEs</a:t>
            </a:r>
          </a:p>
          <a:p>
            <a:pPr marL="457200" indent="-457200" eaLnBrk="1" hangingPunct="1">
              <a:buFont typeface="Times"/>
              <a:buAutoNum type="arabicPeriod"/>
            </a:pPr>
            <a:r>
              <a:rPr lang="en-US" altLang="en-US" sz="1800" dirty="0" smtClean="0"/>
              <a:t>Low-carbon economy </a:t>
            </a:r>
          </a:p>
          <a:p>
            <a:pPr marL="457200" indent="-457200" eaLnBrk="1" hangingPunct="1">
              <a:buFont typeface="Times"/>
              <a:buAutoNum type="arabicPeriod"/>
            </a:pPr>
            <a:r>
              <a:rPr lang="en-US" altLang="en-US" sz="1800" dirty="0" smtClean="0"/>
              <a:t>Climate change</a:t>
            </a:r>
          </a:p>
          <a:p>
            <a:pPr marL="457200" indent="-457200" eaLnBrk="1" hangingPunct="1">
              <a:buFont typeface="Times"/>
              <a:buAutoNum type="arabicPeriod"/>
            </a:pPr>
            <a:r>
              <a:rPr lang="en-US" altLang="en-US" sz="1800" dirty="0" smtClean="0"/>
              <a:t>Environment </a:t>
            </a:r>
          </a:p>
          <a:p>
            <a:pPr marL="457200" indent="-457200" eaLnBrk="1" hangingPunct="1">
              <a:buFont typeface="Times"/>
              <a:buAutoNum type="arabicPeriod"/>
            </a:pPr>
            <a:r>
              <a:rPr lang="en-US" altLang="en-US" sz="1800" dirty="0" smtClean="0"/>
              <a:t>Sustainable Transport </a:t>
            </a:r>
          </a:p>
          <a:p>
            <a:pPr marL="457200" indent="-457200" eaLnBrk="1" hangingPunct="1">
              <a:buFont typeface="Times"/>
              <a:buAutoNum type="arabicPeriod"/>
            </a:pPr>
            <a:r>
              <a:rPr lang="en-US" altLang="en-US" sz="1800" dirty="0" smtClean="0"/>
              <a:t>Employment </a:t>
            </a:r>
          </a:p>
          <a:p>
            <a:pPr marL="457200" indent="-457200" eaLnBrk="1" hangingPunct="1">
              <a:buFont typeface="Times"/>
              <a:buAutoNum type="arabicPeriod"/>
            </a:pPr>
            <a:r>
              <a:rPr lang="en-US" altLang="en-US" sz="1800" dirty="0" smtClean="0"/>
              <a:t>Social Inclusion &amp; Poverty </a:t>
            </a:r>
          </a:p>
          <a:p>
            <a:pPr marL="457200" indent="-457200" eaLnBrk="1" hangingPunct="1">
              <a:buFont typeface="Times"/>
              <a:buAutoNum type="arabicPeriod"/>
            </a:pPr>
            <a:r>
              <a:rPr lang="en-US" altLang="en-US" sz="1800" dirty="0" smtClean="0"/>
              <a:t>Education, Skills &amp; Life-long learning</a:t>
            </a:r>
          </a:p>
          <a:p>
            <a:pPr marL="457200" indent="-457200" eaLnBrk="1" hangingPunct="1">
              <a:buFont typeface="Times"/>
              <a:buAutoNum type="arabicPeriod"/>
            </a:pPr>
            <a:r>
              <a:rPr lang="en-US" altLang="en-US" sz="1800" dirty="0" smtClean="0"/>
              <a:t>Capacity Building  </a:t>
            </a:r>
          </a:p>
        </p:txBody>
      </p:sp>
      <p:sp>
        <p:nvSpPr>
          <p:cNvPr id="2" name="TextBox 1"/>
          <p:cNvSpPr txBox="1"/>
          <p:nvPr/>
        </p:nvSpPr>
        <p:spPr>
          <a:xfrm>
            <a:off x="5580063" y="2479675"/>
            <a:ext cx="3024187" cy="1300163"/>
          </a:xfrm>
          <a:prstGeom prst="rect">
            <a:avLst/>
          </a:prstGeom>
          <a:solidFill>
            <a:schemeClr val="tx1">
              <a:lumMod val="20000"/>
              <a:lumOff val="80000"/>
            </a:schemeClr>
          </a:solidFill>
        </p:spPr>
        <p:txBody>
          <a:bodyPr>
            <a:spAutoFit/>
          </a:bodyPr>
          <a:lstStyle/>
          <a:p>
            <a:pPr algn="ctr">
              <a:defRPr/>
            </a:pPr>
            <a:r>
              <a:rPr lang="en-US" sz="2800" b="1" dirty="0">
                <a:latin typeface="+mn-lt"/>
              </a:rPr>
              <a:t>Europe 2020:</a:t>
            </a:r>
          </a:p>
          <a:p>
            <a:pPr algn="ctr">
              <a:defRPr/>
            </a:pPr>
            <a:r>
              <a:rPr lang="en-US" sz="1050" b="1" dirty="0">
                <a:latin typeface="+mn-lt"/>
              </a:rPr>
              <a:t> </a:t>
            </a:r>
            <a:endParaRPr lang="en-US" sz="700" b="1" dirty="0">
              <a:latin typeface="+mn-lt"/>
            </a:endParaRPr>
          </a:p>
          <a:p>
            <a:pPr algn="ctr">
              <a:defRPr/>
            </a:pPr>
            <a:r>
              <a:rPr lang="en-US" sz="2000" i="1" dirty="0">
                <a:latin typeface="+mn-lt"/>
              </a:rPr>
              <a:t>Smart, Sustainable &amp; Inclusive Growth </a:t>
            </a:r>
            <a:endParaRPr lang="en-GB" sz="2000" i="1" dirty="0">
              <a:latin typeface="+mn-lt"/>
            </a:endParaRPr>
          </a:p>
        </p:txBody>
      </p:sp>
      <p:sp>
        <p:nvSpPr>
          <p:cNvPr id="3" name="Right Brace 2"/>
          <p:cNvSpPr>
            <a:spLocks/>
          </p:cNvSpPr>
          <p:nvPr/>
        </p:nvSpPr>
        <p:spPr bwMode="auto">
          <a:xfrm>
            <a:off x="4427538" y="1044575"/>
            <a:ext cx="936625" cy="4464050"/>
          </a:xfrm>
          <a:prstGeom prst="rightBrace">
            <a:avLst>
              <a:gd name="adj1" fmla="val 8319"/>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lr>
                <a:schemeClr val="bg2"/>
              </a:buClr>
              <a:buFont typeface="Times"/>
              <a:buChar char="•"/>
              <a:defRPr sz="2000">
                <a:solidFill>
                  <a:schemeClr val="tx1"/>
                </a:solidFill>
                <a:latin typeface="Arial" pitchFamily="34" charset="0"/>
              </a:defRPr>
            </a:lvl1pPr>
            <a:lvl2pPr marL="742950" indent="-285750">
              <a:spcBef>
                <a:spcPct val="20000"/>
              </a:spcBef>
              <a:spcAft>
                <a:spcPct val="20000"/>
              </a:spcAft>
              <a:buClr>
                <a:schemeClr val="bg2"/>
              </a:buClr>
              <a:buChar char="–"/>
              <a:defRPr>
                <a:solidFill>
                  <a:schemeClr val="tx1"/>
                </a:solidFill>
                <a:latin typeface="Arial" pitchFamily="34" charset="0"/>
              </a:defRPr>
            </a:lvl2pPr>
            <a:lvl3pPr marL="1143000" indent="-228600">
              <a:spcBef>
                <a:spcPct val="20000"/>
              </a:spcBef>
              <a:spcAft>
                <a:spcPct val="20000"/>
              </a:spcAft>
              <a:buClr>
                <a:schemeClr val="bg2"/>
              </a:buClr>
              <a:buFont typeface="Times"/>
              <a:buChar char="•"/>
              <a:defRPr sz="1600">
                <a:solidFill>
                  <a:schemeClr val="tx1"/>
                </a:solidFill>
                <a:latin typeface="Arial" pitchFamily="34" charset="0"/>
              </a:defRPr>
            </a:lvl3pPr>
            <a:lvl4pPr marL="1600200" indent="-228600">
              <a:spcBef>
                <a:spcPct val="20000"/>
              </a:spcBef>
              <a:spcAft>
                <a:spcPct val="20000"/>
              </a:spcAft>
              <a:buChar char="–"/>
              <a:defRPr sz="1400">
                <a:solidFill>
                  <a:schemeClr val="tx1"/>
                </a:solidFill>
                <a:latin typeface="Arial" pitchFamily="34" charset="0"/>
              </a:defRPr>
            </a:lvl4pPr>
            <a:lvl5pPr marL="2057400" indent="-228600">
              <a:spcBef>
                <a:spcPct val="20000"/>
              </a:spcBef>
              <a:spcAft>
                <a:spcPct val="20000"/>
              </a:spcAft>
              <a:buChar char="»"/>
              <a:defRPr sz="1400">
                <a:solidFill>
                  <a:schemeClr val="tx1"/>
                </a:solidFill>
                <a:latin typeface="Arial" pitchFamily="34" charset="0"/>
              </a:defRPr>
            </a:lvl5pPr>
            <a:lvl6pPr marL="2514600" indent="-228600" eaLnBrk="0" fontAlgn="base" hangingPunct="0">
              <a:spcBef>
                <a:spcPct val="20000"/>
              </a:spcBef>
              <a:spcAft>
                <a:spcPct val="20000"/>
              </a:spcAft>
              <a:buChar char="»"/>
              <a:defRPr sz="1400">
                <a:solidFill>
                  <a:schemeClr val="tx1"/>
                </a:solidFill>
                <a:latin typeface="Arial" pitchFamily="34" charset="0"/>
              </a:defRPr>
            </a:lvl6pPr>
            <a:lvl7pPr marL="2971800" indent="-228600" eaLnBrk="0" fontAlgn="base" hangingPunct="0">
              <a:spcBef>
                <a:spcPct val="20000"/>
              </a:spcBef>
              <a:spcAft>
                <a:spcPct val="20000"/>
              </a:spcAft>
              <a:buChar char="»"/>
              <a:defRPr sz="1400">
                <a:solidFill>
                  <a:schemeClr val="tx1"/>
                </a:solidFill>
                <a:latin typeface="Arial" pitchFamily="34" charset="0"/>
              </a:defRPr>
            </a:lvl7pPr>
            <a:lvl8pPr marL="3429000" indent="-228600" eaLnBrk="0" fontAlgn="base" hangingPunct="0">
              <a:spcBef>
                <a:spcPct val="20000"/>
              </a:spcBef>
              <a:spcAft>
                <a:spcPct val="20000"/>
              </a:spcAft>
              <a:buChar char="»"/>
              <a:defRPr sz="1400">
                <a:solidFill>
                  <a:schemeClr val="tx1"/>
                </a:solidFill>
                <a:latin typeface="Arial" pitchFamily="34" charset="0"/>
              </a:defRPr>
            </a:lvl8pPr>
            <a:lvl9pPr marL="3886200" indent="-228600" eaLnBrk="0" fontAlgn="base" hangingPunct="0">
              <a:spcBef>
                <a:spcPct val="20000"/>
              </a:spcBef>
              <a:spcAft>
                <a:spcPct val="20000"/>
              </a:spcAft>
              <a:buChar char="»"/>
              <a:defRPr sz="1400">
                <a:solidFill>
                  <a:schemeClr val="tx1"/>
                </a:solidFill>
                <a:latin typeface="Arial" pitchFamily="34" charset="0"/>
              </a:defRPr>
            </a:lvl9pPr>
          </a:lstStyle>
          <a:p>
            <a:pPr>
              <a:spcBef>
                <a:spcPct val="0"/>
              </a:spcBef>
              <a:spcAft>
                <a:spcPct val="0"/>
              </a:spcAft>
              <a:buClrTx/>
              <a:buFontTx/>
              <a:buNone/>
            </a:pPr>
            <a:endParaRPr lang="en-GB" altLang="en-US" sz="2400">
              <a:solidFill>
                <a:srgbClr val="8B3291"/>
              </a:solidFill>
              <a:latin typeface="Time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Blank Presentation">
  <a:themeElements>
    <a:clrScheme name="">
      <a:dk1>
        <a:srgbClr val="273A7F"/>
      </a:dk1>
      <a:lt1>
        <a:srgbClr val="FFFFFF"/>
      </a:lt1>
      <a:dk2>
        <a:srgbClr val="FFFFFF"/>
      </a:dk2>
      <a:lt2>
        <a:srgbClr val="8D8471"/>
      </a:lt2>
      <a:accent1>
        <a:srgbClr val="DFBA35"/>
      </a:accent1>
      <a:accent2>
        <a:srgbClr val="2584AC"/>
      </a:accent2>
      <a:accent3>
        <a:srgbClr val="FFFFFF"/>
      </a:accent3>
      <a:accent4>
        <a:srgbClr val="20306C"/>
      </a:accent4>
      <a:accent5>
        <a:srgbClr val="ECD9AE"/>
      </a:accent5>
      <a:accent6>
        <a:srgbClr val="20779B"/>
      </a:accent6>
      <a:hlink>
        <a:srgbClr val="8B3291"/>
      </a:hlink>
      <a:folHlink>
        <a:srgbClr val="FFC20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2606</TotalTime>
  <Words>1582</Words>
  <Application>Microsoft Office PowerPoint</Application>
  <PresentationFormat>Personalizzato</PresentationFormat>
  <Paragraphs>254</Paragraphs>
  <Slides>26</Slides>
  <Notes>26</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Blank Presentation</vt:lpstr>
      <vt:lpstr>Presentazione standard di PowerPoint</vt:lpstr>
      <vt:lpstr>EuroHealthNet</vt:lpstr>
      <vt:lpstr>Presentazione standard di PowerPoint</vt:lpstr>
      <vt:lpstr>The way we work</vt:lpstr>
      <vt:lpstr>Our Mission</vt:lpstr>
      <vt:lpstr>Equity Action - Regional Work Strand</vt:lpstr>
      <vt:lpstr>EU Cohesion Policy</vt:lpstr>
      <vt:lpstr>Budget 2014-2020</vt:lpstr>
      <vt:lpstr>11 Themes (2014-2020)</vt:lpstr>
      <vt:lpstr>European Regions </vt:lpstr>
      <vt:lpstr>Budget Cohesion Policy 2014-2020</vt:lpstr>
      <vt:lpstr>Funding Programmes</vt:lpstr>
      <vt:lpstr>Structural Funds in Italy (1)</vt:lpstr>
      <vt:lpstr>Structural Funds in Italy (2)</vt:lpstr>
      <vt:lpstr>Presentazione standard di PowerPoint</vt:lpstr>
      <vt:lpstr>Examples identified</vt:lpstr>
      <vt:lpstr>Two concrete examples</vt:lpstr>
      <vt:lpstr>Conclusions</vt:lpstr>
      <vt:lpstr>Some tips… </vt:lpstr>
      <vt:lpstr>It’s a complicated process, so Familiarise  yourself with the Structural Funds processes as well as with your country and region’s priorities.   Contact your Managing Authority!  See http://ec.europa.eu/regional_policy/manage/authority/authorities.cfm  </vt:lpstr>
      <vt:lpstr>Don’t take an ad-hoc approach,  Be strategic in efforts to exploit the opportunities presented by Structural Funds, and ensure that they are spent in ways that advance public health objectives, by e.g. building capacities</vt:lpstr>
      <vt:lpstr>Don’t reinvent, build Partnerships  with organisations and sectors who are already involved in/experience with SF</vt:lpstr>
      <vt:lpstr>To apply for Structural Funds, Think outside of the box and develop project proposals that are  in line with the EU 2020 objectives, and address country specific recommendations (e.g. making healthcare systems less centered on hospital care)</vt:lpstr>
      <vt:lpstr>Structural Funds Analysis Report</vt:lpstr>
      <vt:lpstr>Structural Funds online Guidance Tool </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Yoline Kuipers</dc:creator>
  <cp:lastModifiedBy>Di Lorenzo Carolina</cp:lastModifiedBy>
  <cp:revision>122</cp:revision>
  <cp:lastPrinted>2014-02-11T16:59:08Z</cp:lastPrinted>
  <dcterms:created xsi:type="dcterms:W3CDTF">2011-03-25T09:26:56Z</dcterms:created>
  <dcterms:modified xsi:type="dcterms:W3CDTF">2014-06-16T08:54:26Z</dcterms:modified>
</cp:coreProperties>
</file>