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handoutMasterIdLst>
    <p:handoutMasterId r:id="rId23"/>
  </p:handoutMasterIdLst>
  <p:sldIdLst>
    <p:sldId id="257" r:id="rId2"/>
    <p:sldId id="380" r:id="rId3"/>
    <p:sldId id="384" r:id="rId4"/>
    <p:sldId id="385" r:id="rId5"/>
    <p:sldId id="394" r:id="rId6"/>
    <p:sldId id="395" r:id="rId7"/>
    <p:sldId id="396" r:id="rId8"/>
    <p:sldId id="397" r:id="rId9"/>
    <p:sldId id="398" r:id="rId10"/>
    <p:sldId id="399" r:id="rId11"/>
    <p:sldId id="400" r:id="rId12"/>
    <p:sldId id="401" r:id="rId13"/>
    <p:sldId id="402" r:id="rId14"/>
    <p:sldId id="403" r:id="rId15"/>
    <p:sldId id="404" r:id="rId16"/>
    <p:sldId id="405" r:id="rId17"/>
    <p:sldId id="406" r:id="rId18"/>
    <p:sldId id="407" r:id="rId19"/>
    <p:sldId id="408" r:id="rId20"/>
    <p:sldId id="409" r:id="rId21"/>
  </p:sldIdLst>
  <p:sldSz cx="12192000" cy="6858000"/>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FCB"/>
    <a:srgbClr val="FFF7E7"/>
    <a:srgbClr val="C00000"/>
    <a:srgbClr val="C6C6C6"/>
    <a:srgbClr val="E3E3E3"/>
    <a:srgbClr val="FFD500"/>
    <a:srgbClr val="CA0538"/>
    <a:srgbClr val="E4D7A3"/>
    <a:srgbClr val="F3971B"/>
    <a:srgbClr val="F397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0" autoAdjust="0"/>
    <p:restoredTop sz="94934" autoAdjust="0"/>
  </p:normalViewPr>
  <p:slideViewPr>
    <p:cSldViewPr snapToGrid="0">
      <p:cViewPr varScale="1">
        <p:scale>
          <a:sx n="81" d="100"/>
          <a:sy n="81" d="100"/>
        </p:scale>
        <p:origin x="634" y="62"/>
      </p:cViewPr>
      <p:guideLst>
        <p:guide orient="horz" pos="2160"/>
        <p:guide pos="3840"/>
      </p:guideLst>
    </p:cSldViewPr>
  </p:slideViewPr>
  <p:outlineViewPr>
    <p:cViewPr>
      <p:scale>
        <a:sx n="33" d="100"/>
        <a:sy n="33" d="100"/>
      </p:scale>
      <p:origin x="0" y="-3634"/>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5" d="100"/>
          <a:sy n="75" d="100"/>
        </p:scale>
        <p:origin x="2866"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725FAA14-B31B-409A-BFA7-42403083CBBA}" type="datetimeFigureOut">
              <a:rPr lang="it-IT" smtClean="0"/>
              <a:pPr/>
              <a:t>25/06/2017</a:t>
            </a:fld>
            <a:endParaRPr lang="it-IT"/>
          </a:p>
        </p:txBody>
      </p:sp>
      <p:sp>
        <p:nvSpPr>
          <p:cNvPr id="4" name="Segnaposto piè di pagina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EE69A590-9611-4095-AFA4-C8A89EC320B0}" type="slidenum">
              <a:rPr lang="it-IT" smtClean="0"/>
              <a:pPr/>
              <a:t>‹N›</a:t>
            </a:fld>
            <a:endParaRPr lang="it-IT"/>
          </a:p>
        </p:txBody>
      </p:sp>
    </p:spTree>
    <p:extLst>
      <p:ext uri="{BB962C8B-B14F-4D97-AF65-F5344CB8AC3E}">
        <p14:creationId xmlns:p14="http://schemas.microsoft.com/office/powerpoint/2010/main" val="16318060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E440967-8F90-42F4-A5D4-3F0D1107415F}" type="datetimeFigureOut">
              <a:rPr lang="it-IT" smtClean="0"/>
              <a:pPr/>
              <a:t>25/06/2017</a:t>
            </a:fld>
            <a:endParaRPr lang="it-IT"/>
          </a:p>
        </p:txBody>
      </p:sp>
      <p:sp>
        <p:nvSpPr>
          <p:cNvPr id="4" name="Segnaposto immagin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9B1D6860-D1E6-4ADA-9127-34ACE4EA3D7C}" type="slidenum">
              <a:rPr lang="it-IT" smtClean="0"/>
              <a:pPr/>
              <a:t>‹N›</a:t>
            </a:fld>
            <a:endParaRPr lang="it-IT"/>
          </a:p>
        </p:txBody>
      </p:sp>
    </p:spTree>
    <p:extLst>
      <p:ext uri="{BB962C8B-B14F-4D97-AF65-F5344CB8AC3E}">
        <p14:creationId xmlns:p14="http://schemas.microsoft.com/office/powerpoint/2010/main" val="1662503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84150" y="347663"/>
            <a:ext cx="7404100" cy="4165600"/>
          </a:xfrm>
        </p:spPr>
      </p:sp>
      <p:sp>
        <p:nvSpPr>
          <p:cNvPr id="4" name="Segnaposto numero diapositiva 3"/>
          <p:cNvSpPr>
            <a:spLocks noGrp="1"/>
          </p:cNvSpPr>
          <p:nvPr>
            <p:ph type="sldNum" sz="quarter" idx="10"/>
          </p:nvPr>
        </p:nvSpPr>
        <p:spPr/>
        <p:txBody>
          <a:bodyPr/>
          <a:lstStyle/>
          <a:p>
            <a:fld id="{A7A067A1-CD86-2B4E-BCC7-6CC65BB0D6CE}" type="slidenum">
              <a:rPr lang="it-IT">
                <a:solidFill>
                  <a:srgbClr val="000000"/>
                </a:solidFill>
              </a:rPr>
              <a:pPr/>
              <a:t>1</a:t>
            </a:fld>
            <a:endParaRPr lang="it-IT">
              <a:solidFill>
                <a:srgbClr val="000000"/>
              </a:solidFill>
            </a:endParaRPr>
          </a:p>
        </p:txBody>
      </p:sp>
      <p:sp>
        <p:nvSpPr>
          <p:cNvPr id="5" name="Segnaposto note 4"/>
          <p:cNvSpPr>
            <a:spLocks noGrp="1"/>
          </p:cNvSpPr>
          <p:nvPr>
            <p:ph type="body" sz="quarter" idx="11"/>
          </p:nvPr>
        </p:nvSpPr>
        <p:spPr/>
        <p:txBody>
          <a:bodyPr/>
          <a:lstStyle/>
          <a:p>
            <a:endParaRPr lang="it-IT"/>
          </a:p>
        </p:txBody>
      </p:sp>
    </p:spTree>
    <p:extLst>
      <p:ext uri="{BB962C8B-B14F-4D97-AF65-F5344CB8AC3E}">
        <p14:creationId xmlns:p14="http://schemas.microsoft.com/office/powerpoint/2010/main" val="1096105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B1D6860-D1E6-4ADA-9127-34ACE4EA3D7C}" type="slidenum">
              <a:rPr lang="it-IT" smtClean="0"/>
              <a:pPr/>
              <a:t>2</a:t>
            </a:fld>
            <a:endParaRPr lang="it-IT"/>
          </a:p>
        </p:txBody>
      </p:sp>
    </p:spTree>
    <p:extLst>
      <p:ext uri="{BB962C8B-B14F-4D97-AF65-F5344CB8AC3E}">
        <p14:creationId xmlns:p14="http://schemas.microsoft.com/office/powerpoint/2010/main" val="1550370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B1D6860-D1E6-4ADA-9127-34ACE4EA3D7C}" type="slidenum">
              <a:rPr lang="it-IT" smtClean="0"/>
              <a:pPr/>
              <a:t>3</a:t>
            </a:fld>
            <a:endParaRPr lang="it-IT"/>
          </a:p>
        </p:txBody>
      </p:sp>
    </p:spTree>
    <p:extLst>
      <p:ext uri="{BB962C8B-B14F-4D97-AF65-F5344CB8AC3E}">
        <p14:creationId xmlns:p14="http://schemas.microsoft.com/office/powerpoint/2010/main" val="3031937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9B1D6860-D1E6-4ADA-9127-34ACE4EA3D7C}" type="slidenum">
              <a:rPr lang="it-IT" smtClean="0"/>
              <a:pPr/>
              <a:t>4</a:t>
            </a:fld>
            <a:endParaRPr lang="it-IT"/>
          </a:p>
        </p:txBody>
      </p:sp>
    </p:spTree>
    <p:extLst>
      <p:ext uri="{BB962C8B-B14F-4D97-AF65-F5344CB8AC3E}">
        <p14:creationId xmlns:p14="http://schemas.microsoft.com/office/powerpoint/2010/main" val="38322250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pic>
        <p:nvPicPr>
          <p:cNvPr id="4" name="Immagin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605" y="-2017"/>
            <a:ext cx="12196605" cy="6860017"/>
          </a:xfrm>
          <a:prstGeom prst="rect">
            <a:avLst/>
          </a:prstGeom>
        </p:spPr>
      </p:pic>
      <p:sp>
        <p:nvSpPr>
          <p:cNvPr id="8" name="Titolo 1"/>
          <p:cNvSpPr>
            <a:spLocks noGrp="1"/>
          </p:cNvSpPr>
          <p:nvPr>
            <p:ph type="ctrTitle"/>
          </p:nvPr>
        </p:nvSpPr>
        <p:spPr>
          <a:xfrm>
            <a:off x="613037" y="4244083"/>
            <a:ext cx="9144000" cy="514350"/>
          </a:xfrm>
        </p:spPr>
        <p:txBody>
          <a:bodyPr anchor="b">
            <a:normAutofit/>
          </a:bodyPr>
          <a:lstStyle>
            <a:lvl1pPr algn="l">
              <a:defRPr sz="3200" b="1" i="0"/>
            </a:lvl1pPr>
          </a:lstStyle>
          <a:p>
            <a:r>
              <a:rPr lang="it-IT" dirty="0"/>
              <a:t>Fare clic per modificare stile</a:t>
            </a:r>
          </a:p>
        </p:txBody>
      </p:sp>
      <p:sp>
        <p:nvSpPr>
          <p:cNvPr id="9" name="Sottotitolo 2"/>
          <p:cNvSpPr>
            <a:spLocks noGrp="1"/>
          </p:cNvSpPr>
          <p:nvPr>
            <p:ph type="subTitle" idx="1"/>
          </p:nvPr>
        </p:nvSpPr>
        <p:spPr>
          <a:xfrm>
            <a:off x="613037" y="6130895"/>
            <a:ext cx="9144000" cy="545419"/>
          </a:xfrm>
        </p:spPr>
        <p:txBody>
          <a:bodyP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p>
        </p:txBody>
      </p:sp>
      <p:pic>
        <p:nvPicPr>
          <p:cNvPr id="5" name="Immagine 4" descr="Eni_ML_CMY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086361" y="253936"/>
            <a:ext cx="766063" cy="936000"/>
          </a:xfrm>
          <a:prstGeom prst="rect">
            <a:avLst/>
          </a:prstGeom>
        </p:spPr>
      </p:pic>
      <p:sp>
        <p:nvSpPr>
          <p:cNvPr id="3" name="Segnaposto contenuto 2"/>
          <p:cNvSpPr>
            <a:spLocks noGrp="1"/>
          </p:cNvSpPr>
          <p:nvPr>
            <p:ph sz="quarter" idx="10"/>
          </p:nvPr>
        </p:nvSpPr>
        <p:spPr>
          <a:xfrm>
            <a:off x="613037" y="5207333"/>
            <a:ext cx="9144000" cy="474662"/>
          </a:xfrm>
        </p:spPr>
        <p:txBody>
          <a:bodyPr>
            <a:noAutofit/>
          </a:bodyPr>
          <a:lstStyle>
            <a:lvl1pPr marL="0" indent="0">
              <a:buFontTx/>
              <a:buNone/>
              <a:defRPr sz="2800" b="1" i="0"/>
            </a:lvl1pPr>
            <a:lvl2pPr marL="457188" indent="0">
              <a:buFontTx/>
              <a:buNone/>
              <a:defRPr sz="2000" b="1" i="0"/>
            </a:lvl2pPr>
            <a:lvl3pPr marL="914377" indent="0">
              <a:buFontTx/>
              <a:buNone/>
              <a:defRPr sz="2000" b="1" i="0"/>
            </a:lvl3pPr>
            <a:lvl4pPr marL="1371566" indent="0">
              <a:buFontTx/>
              <a:buNone/>
              <a:defRPr sz="2000" b="1" i="0"/>
            </a:lvl4pPr>
            <a:lvl5pPr marL="1828755" indent="0">
              <a:buFontTx/>
              <a:buNone/>
              <a:defRPr sz="2000" b="1" i="0"/>
            </a:lvl5pPr>
          </a:lstStyle>
          <a:p>
            <a:pPr lvl="0"/>
            <a:r>
              <a:rPr lang="it-IT" dirty="0"/>
              <a:t>Modifica gli stili del testo dello schema</a:t>
            </a:r>
          </a:p>
        </p:txBody>
      </p:sp>
    </p:spTree>
    <p:extLst>
      <p:ext uri="{BB962C8B-B14F-4D97-AF65-F5344CB8AC3E}">
        <p14:creationId xmlns:p14="http://schemas.microsoft.com/office/powerpoint/2010/main" val="2497209570"/>
      </p:ext>
    </p:extLst>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olo titolo">
    <p:bg>
      <p:bgPr>
        <a:solidFill>
          <a:srgbClr val="D9D9D9">
            <a:alpha val="0"/>
          </a:srgbClr>
        </a:solidFill>
        <a:effectLst/>
      </p:bgPr>
    </p:bg>
    <p:spTree>
      <p:nvGrpSpPr>
        <p:cNvPr id="1" name=""/>
        <p:cNvGrpSpPr/>
        <p:nvPr/>
      </p:nvGrpSpPr>
      <p:grpSpPr>
        <a:xfrm>
          <a:off x="0" y="0"/>
          <a:ext cx="0" cy="0"/>
          <a:chOff x="0" y="0"/>
          <a:chExt cx="0" cy="0"/>
        </a:xfrm>
      </p:grpSpPr>
      <p:sp>
        <p:nvSpPr>
          <p:cNvPr id="10" name="Segnaposto titolo 1"/>
          <p:cNvSpPr>
            <a:spLocks noGrp="1"/>
          </p:cNvSpPr>
          <p:nvPr>
            <p:ph type="title"/>
          </p:nvPr>
        </p:nvSpPr>
        <p:spPr>
          <a:xfrm>
            <a:off x="641245" y="173479"/>
            <a:ext cx="10731605" cy="778099"/>
          </a:xfrm>
          <a:prstGeom prst="rect">
            <a:avLst/>
          </a:prstGeom>
        </p:spPr>
        <p:txBody>
          <a:bodyPr vert="horz" lIns="91440" tIns="45720" rIns="91440" bIns="45720" rtlCol="0" anchor="ctr">
            <a:normAutofit/>
          </a:bodyPr>
          <a:lstStyle>
            <a:lvl1pPr>
              <a:defRPr sz="2400" b="1" i="0"/>
            </a:lvl1pPr>
          </a:lstStyle>
          <a:p>
            <a:r>
              <a:rPr lang="it-IT" dirty="0"/>
              <a:t>Fare clic per modificare stile</a:t>
            </a:r>
          </a:p>
        </p:txBody>
      </p:sp>
      <p:cxnSp>
        <p:nvCxnSpPr>
          <p:cNvPr id="4" name="Connettore 1 3"/>
          <p:cNvCxnSpPr/>
          <p:nvPr userDrawn="1"/>
        </p:nvCxnSpPr>
        <p:spPr>
          <a:xfrm>
            <a:off x="0" y="823674"/>
            <a:ext cx="6003131" cy="6389"/>
          </a:xfrm>
          <a:prstGeom prst="line">
            <a:avLst/>
          </a:prstGeom>
          <a:ln>
            <a:solidFill>
              <a:srgbClr val="FBCF33"/>
            </a:solidFill>
          </a:ln>
          <a:effectLst/>
        </p:spPr>
        <p:style>
          <a:lnRef idx="2">
            <a:schemeClr val="accent1"/>
          </a:lnRef>
          <a:fillRef idx="0">
            <a:schemeClr val="accent1"/>
          </a:fillRef>
          <a:effectRef idx="1">
            <a:schemeClr val="accent1"/>
          </a:effectRef>
          <a:fontRef idx="minor">
            <a:schemeClr val="tx1"/>
          </a:fontRef>
        </p:style>
      </p:cxnSp>
      <p:sp>
        <p:nvSpPr>
          <p:cNvPr id="12" name="Segnaposto testo 11"/>
          <p:cNvSpPr>
            <a:spLocks noGrp="1"/>
          </p:cNvSpPr>
          <p:nvPr>
            <p:ph type="body" sz="quarter" idx="10"/>
          </p:nvPr>
        </p:nvSpPr>
        <p:spPr>
          <a:xfrm>
            <a:off x="640799" y="1123200"/>
            <a:ext cx="3096000" cy="727200"/>
          </a:xfrm>
          <a:solidFill>
            <a:srgbClr val="E3E3E3"/>
          </a:solidFill>
          <a:effectLst>
            <a:outerShdw dist="101600" dir="8100000" algn="ctr" rotWithShape="0">
              <a:srgbClr val="CA0538"/>
            </a:outerShdw>
          </a:effectLst>
        </p:spPr>
        <p:txBody>
          <a:bodyPr anchor="ctr" anchorCtr="0">
            <a:normAutofit/>
          </a:bodyPr>
          <a:lstStyle>
            <a:lvl1pPr>
              <a:buNone/>
              <a:defRPr sz="1600" b="1" i="0">
                <a:solidFill>
                  <a:schemeClr val="tx1"/>
                </a:solidFill>
              </a:defRPr>
            </a:lvl1pPr>
          </a:lstStyle>
          <a:p>
            <a:pPr lvl="0"/>
            <a:endParaRPr lang="it-IT" dirty="0"/>
          </a:p>
        </p:txBody>
      </p:sp>
      <p:sp>
        <p:nvSpPr>
          <p:cNvPr id="14" name="Segnaposto testo 13"/>
          <p:cNvSpPr>
            <a:spLocks noGrp="1"/>
          </p:cNvSpPr>
          <p:nvPr>
            <p:ph type="body" sz="quarter" idx="11"/>
          </p:nvPr>
        </p:nvSpPr>
        <p:spPr>
          <a:xfrm>
            <a:off x="4460400" y="1123200"/>
            <a:ext cx="3096000" cy="727200"/>
          </a:xfrm>
          <a:solidFill>
            <a:srgbClr val="E3E3E3"/>
          </a:solidFill>
          <a:effectLst>
            <a:outerShdw dist="101600" dir="8100000" algn="ctr" rotWithShape="0">
              <a:srgbClr val="FFD500"/>
            </a:outerShdw>
          </a:effectLst>
        </p:spPr>
        <p:txBody>
          <a:bodyPr anchor="ctr" anchorCtr="0">
            <a:normAutofit/>
          </a:bodyPr>
          <a:lstStyle>
            <a:lvl1pPr>
              <a:buNone/>
              <a:defRPr sz="1600" b="1" i="0">
                <a:solidFill>
                  <a:schemeClr val="tx1"/>
                </a:solidFill>
              </a:defRPr>
            </a:lvl1pPr>
          </a:lstStyle>
          <a:p>
            <a:pPr lvl="0"/>
            <a:endParaRPr lang="it-IT" dirty="0"/>
          </a:p>
        </p:txBody>
      </p:sp>
      <p:sp>
        <p:nvSpPr>
          <p:cNvPr id="17" name="Segnaposto testo 16"/>
          <p:cNvSpPr>
            <a:spLocks noGrp="1"/>
          </p:cNvSpPr>
          <p:nvPr>
            <p:ph type="body" sz="quarter" idx="12"/>
          </p:nvPr>
        </p:nvSpPr>
        <p:spPr>
          <a:xfrm>
            <a:off x="8276400" y="1123200"/>
            <a:ext cx="3096000" cy="727200"/>
          </a:xfrm>
          <a:solidFill>
            <a:srgbClr val="E3E3E3"/>
          </a:solidFill>
          <a:effectLst>
            <a:outerShdw dist="101600" dir="8100000" algn="ctr" rotWithShape="0">
              <a:srgbClr val="FF9900"/>
            </a:outerShdw>
          </a:effectLst>
        </p:spPr>
        <p:txBody>
          <a:bodyPr anchor="ctr" anchorCtr="0">
            <a:normAutofit/>
          </a:bodyPr>
          <a:lstStyle>
            <a:lvl1pPr>
              <a:buNone/>
              <a:defRPr sz="1600" b="1" i="0">
                <a:solidFill>
                  <a:schemeClr val="tx1"/>
                </a:solidFill>
              </a:defRPr>
            </a:lvl1pPr>
          </a:lstStyle>
          <a:p>
            <a:pPr lvl="0"/>
            <a:endParaRPr lang="it-IT" dirty="0"/>
          </a:p>
        </p:txBody>
      </p:sp>
      <p:cxnSp>
        <p:nvCxnSpPr>
          <p:cNvPr id="18" name="Connettore 1 13"/>
          <p:cNvCxnSpPr/>
          <p:nvPr userDrawn="1"/>
        </p:nvCxnSpPr>
        <p:spPr>
          <a:xfrm>
            <a:off x="4070685" y="1131070"/>
            <a:ext cx="0" cy="248400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Connettore 1 13"/>
          <p:cNvCxnSpPr/>
          <p:nvPr userDrawn="1"/>
        </p:nvCxnSpPr>
        <p:spPr>
          <a:xfrm>
            <a:off x="7880684" y="1130400"/>
            <a:ext cx="0" cy="2484000"/>
          </a:xfrm>
          <a:prstGeom prst="line">
            <a:avLst/>
          </a:prstGeom>
          <a:ln w="381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Segnaposto testo 31"/>
          <p:cNvSpPr>
            <a:spLocks noGrp="1"/>
          </p:cNvSpPr>
          <p:nvPr>
            <p:ph type="body" sz="quarter" idx="16"/>
          </p:nvPr>
        </p:nvSpPr>
        <p:spPr>
          <a:xfrm>
            <a:off x="1378451" y="5196184"/>
            <a:ext cx="9319847" cy="730800"/>
          </a:xfrm>
          <a:solidFill>
            <a:srgbClr val="E3E3E3"/>
          </a:solidFill>
          <a:effectLst>
            <a:outerShdw dist="101600" dir="8100000" algn="ctr" rotWithShape="0">
              <a:srgbClr val="FFD500"/>
            </a:outerShdw>
          </a:effectLst>
        </p:spPr>
        <p:txBody>
          <a:bodyPr anchor="ctr">
            <a:normAutofit/>
          </a:bodyPr>
          <a:lstStyle>
            <a:lvl1pPr algn="ctr">
              <a:buNone/>
              <a:defRPr sz="1600" b="1" i="0" baseline="0">
                <a:solidFill>
                  <a:schemeClr val="tx1"/>
                </a:solidFill>
                <a:effectLst/>
                <a:latin typeface="+mj-lt"/>
              </a:defRPr>
            </a:lvl1pPr>
          </a:lstStyle>
          <a:p>
            <a:pPr lvl="0"/>
            <a:endParaRPr lang="it-IT" dirty="0"/>
          </a:p>
        </p:txBody>
      </p:sp>
      <p:sp>
        <p:nvSpPr>
          <p:cNvPr id="20" name="Segnaposto testo 19"/>
          <p:cNvSpPr>
            <a:spLocks noGrp="1"/>
          </p:cNvSpPr>
          <p:nvPr>
            <p:ph type="body" sz="quarter" idx="17"/>
          </p:nvPr>
        </p:nvSpPr>
        <p:spPr>
          <a:xfrm>
            <a:off x="640800" y="2209575"/>
            <a:ext cx="3155950" cy="2720975"/>
          </a:xfrm>
        </p:spPr>
        <p:txBody>
          <a:bodyPr/>
          <a:lstStyle>
            <a:lvl1pPr>
              <a:buClr>
                <a:srgbClr val="FFD500"/>
              </a:buClr>
              <a:buFont typeface="Wingdings" pitchFamily="2" charset="2"/>
              <a:buChar char="§"/>
              <a:defRPr sz="1600" i="0">
                <a:solidFill>
                  <a:schemeClr val="tx1"/>
                </a:solidFill>
              </a:defRPr>
            </a:lvl1pPr>
            <a:lvl2pPr>
              <a:buClr>
                <a:srgbClr val="E3E3E3"/>
              </a:buClr>
              <a:buFont typeface="Wingdings" pitchFamily="2" charset="2"/>
              <a:buChar char="§"/>
              <a:defRPr sz="1400" i="0"/>
            </a:lvl2pPr>
            <a:lvl3pPr>
              <a:buFont typeface="Wingdings" pitchFamily="2" charset="2"/>
              <a:buChar char="§"/>
              <a:defRPr sz="1200" i="0"/>
            </a:lvl3pPr>
          </a:lstStyle>
          <a:p>
            <a:pPr lvl="0"/>
            <a:r>
              <a:rPr lang="it-IT" dirty="0"/>
              <a:t>Fare clic per modificare stili del testo dello schema</a:t>
            </a:r>
          </a:p>
          <a:p>
            <a:pPr lvl="1"/>
            <a:r>
              <a:rPr lang="it-IT" dirty="0"/>
              <a:t>Secondo livello</a:t>
            </a:r>
          </a:p>
          <a:p>
            <a:pPr lvl="2"/>
            <a:r>
              <a:rPr lang="it-IT" dirty="0"/>
              <a:t>Terzo livello</a:t>
            </a:r>
          </a:p>
        </p:txBody>
      </p:sp>
      <p:sp>
        <p:nvSpPr>
          <p:cNvPr id="21" name="Segnaposto testo 19"/>
          <p:cNvSpPr>
            <a:spLocks noGrp="1"/>
          </p:cNvSpPr>
          <p:nvPr>
            <p:ph type="body" sz="quarter" idx="18"/>
          </p:nvPr>
        </p:nvSpPr>
        <p:spPr>
          <a:xfrm>
            <a:off x="4460400" y="2242232"/>
            <a:ext cx="3155950" cy="2720975"/>
          </a:xfrm>
        </p:spPr>
        <p:txBody>
          <a:bodyPr/>
          <a:lstStyle>
            <a:lvl1pPr>
              <a:buClr>
                <a:srgbClr val="FFD500"/>
              </a:buClr>
              <a:buFont typeface="Wingdings" pitchFamily="2" charset="2"/>
              <a:buChar char="§"/>
              <a:defRPr sz="1600" i="0">
                <a:solidFill>
                  <a:schemeClr val="tx1"/>
                </a:solidFill>
              </a:defRPr>
            </a:lvl1pPr>
            <a:lvl2pPr>
              <a:buClr>
                <a:srgbClr val="E3E3E3"/>
              </a:buClr>
              <a:buFont typeface="Wingdings" pitchFamily="2" charset="2"/>
              <a:buChar char="§"/>
              <a:defRPr sz="1400" i="0"/>
            </a:lvl2pPr>
            <a:lvl3pPr>
              <a:buFont typeface="Wingdings" pitchFamily="2" charset="2"/>
              <a:buChar char="§"/>
              <a:defRPr sz="1200" i="0"/>
            </a:lvl3pPr>
          </a:lstStyle>
          <a:p>
            <a:pPr lvl="0"/>
            <a:r>
              <a:rPr lang="it-IT" dirty="0"/>
              <a:t>Fare clic per modificare stili del testo dello schema</a:t>
            </a:r>
          </a:p>
          <a:p>
            <a:pPr lvl="1"/>
            <a:r>
              <a:rPr lang="it-IT" dirty="0"/>
              <a:t>Secondo livello</a:t>
            </a:r>
          </a:p>
          <a:p>
            <a:pPr lvl="2"/>
            <a:r>
              <a:rPr lang="it-IT" dirty="0"/>
              <a:t>Terzo livello</a:t>
            </a:r>
          </a:p>
        </p:txBody>
      </p:sp>
      <p:sp>
        <p:nvSpPr>
          <p:cNvPr id="22" name="Segnaposto testo 19"/>
          <p:cNvSpPr>
            <a:spLocks noGrp="1"/>
          </p:cNvSpPr>
          <p:nvPr>
            <p:ph type="body" sz="quarter" idx="19"/>
          </p:nvPr>
        </p:nvSpPr>
        <p:spPr>
          <a:xfrm>
            <a:off x="8276400" y="2264004"/>
            <a:ext cx="3155950" cy="2720975"/>
          </a:xfrm>
        </p:spPr>
        <p:txBody>
          <a:bodyPr/>
          <a:lstStyle>
            <a:lvl1pPr>
              <a:buClr>
                <a:srgbClr val="FFD500"/>
              </a:buClr>
              <a:buFont typeface="Wingdings" pitchFamily="2" charset="2"/>
              <a:buChar char="§"/>
              <a:defRPr sz="1600" i="0">
                <a:solidFill>
                  <a:schemeClr val="tx1"/>
                </a:solidFill>
              </a:defRPr>
            </a:lvl1pPr>
            <a:lvl2pPr>
              <a:buClr>
                <a:srgbClr val="E3E3E3"/>
              </a:buClr>
              <a:buFont typeface="Wingdings" pitchFamily="2" charset="2"/>
              <a:buChar char="§"/>
              <a:defRPr sz="1400" i="0"/>
            </a:lvl2pPr>
            <a:lvl3pPr>
              <a:buFont typeface="Wingdings" pitchFamily="2" charset="2"/>
              <a:buChar char="§"/>
              <a:defRPr sz="1200" i="0"/>
            </a:lvl3pPr>
          </a:lstStyle>
          <a:p>
            <a:pPr lvl="0"/>
            <a:r>
              <a:rPr lang="it-IT" dirty="0"/>
              <a:t>Fare clic per modificare stili del testo dello schema</a:t>
            </a:r>
          </a:p>
          <a:p>
            <a:pPr lvl="1"/>
            <a:r>
              <a:rPr lang="it-IT" dirty="0"/>
              <a:t>Secondo livello</a:t>
            </a:r>
          </a:p>
          <a:p>
            <a:pPr lvl="2"/>
            <a:r>
              <a:rPr lang="it-IT" dirty="0"/>
              <a:t>Terzo livello</a:t>
            </a:r>
          </a:p>
        </p:txBody>
      </p:sp>
      <p:sp>
        <p:nvSpPr>
          <p:cNvPr id="15" name="Segnaposto numero diapositiva 5"/>
          <p:cNvSpPr>
            <a:spLocks noGrp="1"/>
          </p:cNvSpPr>
          <p:nvPr>
            <p:ph type="sldNum" sz="quarter" idx="4"/>
          </p:nvPr>
        </p:nvSpPr>
        <p:spPr>
          <a:xfrm>
            <a:off x="0" y="6346622"/>
            <a:ext cx="616226" cy="332474"/>
          </a:xfrm>
          <a:prstGeom prst="rect">
            <a:avLst/>
          </a:prstGeom>
        </p:spPr>
        <p:txBody>
          <a:bodyPr vert="horz" lIns="91440" tIns="45720" rIns="91440" bIns="45720" rtlCol="0" anchor="b"/>
          <a:lstStyle>
            <a:lvl1pPr algn="ctr">
              <a:defRPr sz="1100">
                <a:solidFill>
                  <a:schemeClr val="tx1"/>
                </a:solidFill>
                <a:latin typeface="Calibri" panose="020F0502020204030204" pitchFamily="34" charset="0"/>
              </a:defRPr>
            </a:lvl1pPr>
          </a:lstStyle>
          <a:p>
            <a:pPr fontAlgn="base">
              <a:spcBef>
                <a:spcPct val="0"/>
              </a:spcBef>
              <a:spcAft>
                <a:spcPct val="0"/>
              </a:spcAft>
              <a:defRPr/>
            </a:pPr>
            <a:fld id="{DC8EB68E-E012-4BA0-8FC2-4838E88C4766}" type="slidenum">
              <a:rPr lang="it-IT" smtClean="0"/>
              <a:pPr fontAlgn="base">
                <a:spcBef>
                  <a:spcPct val="0"/>
                </a:spcBef>
                <a:spcAft>
                  <a:spcPct val="0"/>
                </a:spcAft>
                <a:defRPr/>
              </a:pPr>
              <a:t>‹N›</a:t>
            </a:fld>
            <a:endParaRPr lang="it-IT" dirty="0"/>
          </a:p>
        </p:txBody>
      </p:sp>
    </p:spTree>
    <p:extLst>
      <p:ext uri="{BB962C8B-B14F-4D97-AF65-F5344CB8AC3E}">
        <p14:creationId xmlns:p14="http://schemas.microsoft.com/office/powerpoint/2010/main" val="3162063556"/>
      </p:ext>
    </p:extLst>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E710BF56-84B9-47E7-AFEE-C4ACB4B7A7FB}" type="datetimeFigureOut">
              <a:rPr lang="it-IT" smtClean="0"/>
              <a:t>25/06/2017</a:t>
            </a:fld>
            <a:endParaRPr lang="it-IT"/>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it-IT"/>
          </a:p>
        </p:txBody>
      </p:sp>
      <p:sp>
        <p:nvSpPr>
          <p:cNvPr id="6" name="Slide Number Placeholder 5"/>
          <p:cNvSpPr>
            <a:spLocks noGrp="1"/>
          </p:cNvSpPr>
          <p:nvPr>
            <p:ph type="sldNum" sz="quarter" idx="12"/>
          </p:nvPr>
        </p:nvSpPr>
        <p:spPr/>
        <p:txBody>
          <a:bodyPr/>
          <a:lstStyle/>
          <a:p>
            <a:fld id="{FBBFA3A7-B2E9-4C25-AA78-C263FFD69A36}" type="slidenum">
              <a:rPr lang="it-IT" smtClean="0"/>
              <a:t>‹N›</a:t>
            </a:fld>
            <a:endParaRPr lang="it-IT"/>
          </a:p>
        </p:txBody>
      </p:sp>
    </p:spTree>
    <p:extLst>
      <p:ext uri="{BB962C8B-B14F-4D97-AF65-F5344CB8AC3E}">
        <p14:creationId xmlns:p14="http://schemas.microsoft.com/office/powerpoint/2010/main" val="21504028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E710BF56-84B9-47E7-AFEE-C4ACB4B7A7FB}" type="datetimeFigureOut">
              <a:rPr lang="it-IT" smtClean="0"/>
              <a:t>25/06/2017</a:t>
            </a:fld>
            <a:endParaRPr lang="it-IT"/>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p>
            <a:endParaRPr lang="it-IT"/>
          </a:p>
        </p:txBody>
      </p:sp>
      <p:sp>
        <p:nvSpPr>
          <p:cNvPr id="4" name="Slide Number Placeholder 3"/>
          <p:cNvSpPr>
            <a:spLocks noGrp="1"/>
          </p:cNvSpPr>
          <p:nvPr>
            <p:ph type="sldNum" sz="quarter" idx="12"/>
          </p:nvPr>
        </p:nvSpPr>
        <p:spPr/>
        <p:txBody>
          <a:bodyPr/>
          <a:lstStyle/>
          <a:p>
            <a:fld id="{FBBFA3A7-B2E9-4C25-AA78-C263FFD69A36}" type="slidenum">
              <a:rPr lang="it-IT" smtClean="0"/>
              <a:t>‹N›</a:t>
            </a:fld>
            <a:endParaRPr lang="it-IT"/>
          </a:p>
        </p:txBody>
      </p:sp>
    </p:spTree>
    <p:extLst>
      <p:ext uri="{BB962C8B-B14F-4D97-AF65-F5344CB8AC3E}">
        <p14:creationId xmlns:p14="http://schemas.microsoft.com/office/powerpoint/2010/main" val="13418861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lide testo">
    <p:spTree>
      <p:nvGrpSpPr>
        <p:cNvPr id="1" name=""/>
        <p:cNvGrpSpPr/>
        <p:nvPr/>
      </p:nvGrpSpPr>
      <p:grpSpPr>
        <a:xfrm>
          <a:off x="0" y="0"/>
          <a:ext cx="0" cy="0"/>
          <a:chOff x="0" y="0"/>
          <a:chExt cx="0" cy="0"/>
        </a:xfrm>
      </p:grpSpPr>
      <p:pic>
        <p:nvPicPr>
          <p:cNvPr id="7" name="Immagine 6" descr="stondatura.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0" name="Segnaposto titolo 1"/>
          <p:cNvSpPr>
            <a:spLocks noGrp="1"/>
          </p:cNvSpPr>
          <p:nvPr>
            <p:ph type="title"/>
          </p:nvPr>
        </p:nvSpPr>
        <p:spPr>
          <a:xfrm>
            <a:off x="641245" y="173479"/>
            <a:ext cx="10731605" cy="778099"/>
          </a:xfrm>
          <a:prstGeom prst="rect">
            <a:avLst/>
          </a:prstGeom>
        </p:spPr>
        <p:txBody>
          <a:bodyPr vert="horz" lIns="91440" tIns="45720" rIns="91440" bIns="45720" rtlCol="0" anchor="ctr">
            <a:normAutofit/>
          </a:bodyPr>
          <a:lstStyle>
            <a:lvl1pPr>
              <a:defRPr sz="2400" b="1" i="0"/>
            </a:lvl1pPr>
          </a:lstStyle>
          <a:p>
            <a:r>
              <a:rPr lang="it-IT" dirty="0"/>
              <a:t>Fare clic per modificare stile</a:t>
            </a:r>
          </a:p>
        </p:txBody>
      </p:sp>
      <p:cxnSp>
        <p:nvCxnSpPr>
          <p:cNvPr id="4" name="Connettore 1 3"/>
          <p:cNvCxnSpPr/>
          <p:nvPr userDrawn="1"/>
        </p:nvCxnSpPr>
        <p:spPr>
          <a:xfrm>
            <a:off x="0" y="823674"/>
            <a:ext cx="6003131" cy="6389"/>
          </a:xfrm>
          <a:prstGeom prst="line">
            <a:avLst/>
          </a:prstGeom>
          <a:ln>
            <a:solidFill>
              <a:srgbClr val="FFD500"/>
            </a:solidFill>
          </a:ln>
          <a:effectLst/>
        </p:spPr>
        <p:style>
          <a:lnRef idx="2">
            <a:schemeClr val="accent1"/>
          </a:lnRef>
          <a:fillRef idx="0">
            <a:schemeClr val="accent1"/>
          </a:fillRef>
          <a:effectRef idx="1">
            <a:schemeClr val="accent1"/>
          </a:effectRef>
          <a:fontRef idx="minor">
            <a:schemeClr val="tx1"/>
          </a:fontRef>
        </p:style>
      </p:cxnSp>
      <p:pic>
        <p:nvPicPr>
          <p:cNvPr id="6" name="Immagine 5" descr="Eni_ML_CMYB.eps"/>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871963" y="6067096"/>
            <a:ext cx="500887" cy="612000"/>
          </a:xfrm>
          <a:prstGeom prst="rect">
            <a:avLst/>
          </a:prstGeom>
        </p:spPr>
      </p:pic>
      <p:sp>
        <p:nvSpPr>
          <p:cNvPr id="3" name="Segnaposto contenuto 2"/>
          <p:cNvSpPr>
            <a:spLocks noGrp="1"/>
          </p:cNvSpPr>
          <p:nvPr>
            <p:ph sz="quarter" idx="10"/>
          </p:nvPr>
        </p:nvSpPr>
        <p:spPr>
          <a:xfrm>
            <a:off x="641245" y="1602000"/>
            <a:ext cx="10731605" cy="4323600"/>
          </a:xfrm>
        </p:spPr>
        <p:txBody>
          <a:bodyPr/>
          <a:lstStyle>
            <a:lvl1pPr marL="342891" indent="-342891">
              <a:buFont typeface="Wingdings" panose="05000000000000000000" pitchFamily="2" charset="2"/>
              <a:buChar char="§"/>
              <a:defRPr/>
            </a:lvl1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9" name="Segnaposto numero diapositiva 8"/>
          <p:cNvSpPr>
            <a:spLocks noGrp="1"/>
          </p:cNvSpPr>
          <p:nvPr>
            <p:ph type="sldNum" sz="quarter" idx="12"/>
          </p:nvPr>
        </p:nvSpPr>
        <p:spPr>
          <a:xfrm>
            <a:off x="0" y="6346622"/>
            <a:ext cx="616226" cy="332474"/>
          </a:xfrm>
        </p:spPr>
        <p:txBody>
          <a:bodyPr/>
          <a:lstStyle/>
          <a:p>
            <a:fld id="{707872E8-939B-41AC-B617-4CE710FB602C}" type="slidenum">
              <a:rPr lang="it-IT" smtClean="0"/>
              <a:pPr/>
              <a:t>‹N›</a:t>
            </a:fld>
            <a:endParaRPr lang="it-IT"/>
          </a:p>
        </p:txBody>
      </p:sp>
    </p:spTree>
    <p:extLst>
      <p:ext uri="{BB962C8B-B14F-4D97-AF65-F5344CB8AC3E}">
        <p14:creationId xmlns:p14="http://schemas.microsoft.com/office/powerpoint/2010/main" val="3960763390"/>
      </p:ext>
    </p:extLst>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lide testo due blocchi">
    <p:spTree>
      <p:nvGrpSpPr>
        <p:cNvPr id="1" name=""/>
        <p:cNvGrpSpPr/>
        <p:nvPr/>
      </p:nvGrpSpPr>
      <p:grpSpPr>
        <a:xfrm>
          <a:off x="0" y="0"/>
          <a:ext cx="0" cy="0"/>
          <a:chOff x="0" y="0"/>
          <a:chExt cx="0" cy="0"/>
        </a:xfrm>
      </p:grpSpPr>
      <p:sp>
        <p:nvSpPr>
          <p:cNvPr id="2" name="Titolo 1"/>
          <p:cNvSpPr>
            <a:spLocks noGrp="1"/>
          </p:cNvSpPr>
          <p:nvPr>
            <p:ph type="title"/>
          </p:nvPr>
        </p:nvSpPr>
        <p:spPr>
          <a:xfrm>
            <a:off x="640800" y="172800"/>
            <a:ext cx="10731600" cy="777600"/>
          </a:xfrm>
        </p:spPr>
        <p:txBody>
          <a:bodyPr/>
          <a:lstStyle/>
          <a:p>
            <a:r>
              <a:rPr lang="it-IT"/>
              <a:t>Fare clic per modificare lo stile del titolo</a:t>
            </a:r>
          </a:p>
        </p:txBody>
      </p:sp>
      <p:sp>
        <p:nvSpPr>
          <p:cNvPr id="8" name="Segnaposto contenuto 7"/>
          <p:cNvSpPr>
            <a:spLocks noGrp="1"/>
          </p:cNvSpPr>
          <p:nvPr>
            <p:ph sz="quarter" idx="11"/>
          </p:nvPr>
        </p:nvSpPr>
        <p:spPr>
          <a:xfrm>
            <a:off x="640800" y="1426592"/>
            <a:ext cx="4971435" cy="4491842"/>
          </a:xfrm>
        </p:spPr>
        <p:txBody>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cxnSp>
        <p:nvCxnSpPr>
          <p:cNvPr id="9" name="Connettore 1 11"/>
          <p:cNvCxnSpPr/>
          <p:nvPr userDrawn="1"/>
        </p:nvCxnSpPr>
        <p:spPr>
          <a:xfrm>
            <a:off x="6006517" y="1426518"/>
            <a:ext cx="0" cy="4493637"/>
          </a:xfrm>
          <a:prstGeom prst="line">
            <a:avLst/>
          </a:prstGeom>
          <a:ln w="38100">
            <a:solidFill>
              <a:srgbClr val="C6C6C6"/>
            </a:solidFill>
          </a:ln>
        </p:spPr>
        <p:style>
          <a:lnRef idx="1">
            <a:schemeClr val="accent1"/>
          </a:lnRef>
          <a:fillRef idx="0">
            <a:schemeClr val="accent1"/>
          </a:fillRef>
          <a:effectRef idx="0">
            <a:schemeClr val="accent1"/>
          </a:effectRef>
          <a:fontRef idx="minor">
            <a:schemeClr val="tx1"/>
          </a:fontRef>
        </p:style>
      </p:cxnSp>
      <p:sp>
        <p:nvSpPr>
          <p:cNvPr id="11" name="Segnaposto contenuto 10"/>
          <p:cNvSpPr>
            <a:spLocks noGrp="1"/>
          </p:cNvSpPr>
          <p:nvPr>
            <p:ph sz="quarter" idx="12"/>
          </p:nvPr>
        </p:nvSpPr>
        <p:spPr>
          <a:xfrm>
            <a:off x="6400800" y="1426519"/>
            <a:ext cx="4971600" cy="4493636"/>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numero diapositiva 8"/>
          <p:cNvSpPr>
            <a:spLocks noGrp="1"/>
          </p:cNvSpPr>
          <p:nvPr>
            <p:ph type="sldNum" sz="quarter" idx="13"/>
          </p:nvPr>
        </p:nvSpPr>
        <p:spPr>
          <a:xfrm>
            <a:off x="0" y="6346622"/>
            <a:ext cx="616226" cy="332474"/>
          </a:xfrm>
        </p:spPr>
        <p:txBody>
          <a:bodyPr/>
          <a:lstStyle/>
          <a:p>
            <a:fld id="{707872E8-939B-41AC-B617-4CE710FB602C}" type="slidenum">
              <a:rPr lang="it-IT" smtClean="0"/>
              <a:pPr/>
              <a:t>‹N›</a:t>
            </a:fld>
            <a:endParaRPr lang="it-IT"/>
          </a:p>
        </p:txBody>
      </p:sp>
    </p:spTree>
    <p:extLst>
      <p:ext uri="{BB962C8B-B14F-4D97-AF65-F5344CB8AC3E}">
        <p14:creationId xmlns:p14="http://schemas.microsoft.com/office/powerpoint/2010/main" val="1437390817"/>
      </p:ext>
    </p:extLst>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nfronto box titolo giallo">
    <p:spTree>
      <p:nvGrpSpPr>
        <p:cNvPr id="1" name=""/>
        <p:cNvGrpSpPr/>
        <p:nvPr/>
      </p:nvGrpSpPr>
      <p:grpSpPr>
        <a:xfrm>
          <a:off x="0" y="0"/>
          <a:ext cx="0" cy="0"/>
          <a:chOff x="0" y="0"/>
          <a:chExt cx="0" cy="0"/>
        </a:xfrm>
      </p:grpSpPr>
      <p:sp>
        <p:nvSpPr>
          <p:cNvPr id="4" name="Segnaposto contenuto 3"/>
          <p:cNvSpPr>
            <a:spLocks noGrp="1"/>
          </p:cNvSpPr>
          <p:nvPr>
            <p:ph sz="half" idx="2"/>
          </p:nvPr>
        </p:nvSpPr>
        <p:spPr>
          <a:xfrm>
            <a:off x="715992" y="2113472"/>
            <a:ext cx="5167223" cy="3771513"/>
          </a:xfrm>
        </p:spPr>
        <p:txBody>
          <a:bodyPr>
            <a:normAutofit/>
          </a:bodyPr>
          <a:lstStyle>
            <a:lvl1pPr>
              <a:defRPr sz="240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6" name="Segnaposto contenuto 5"/>
          <p:cNvSpPr>
            <a:spLocks noGrp="1"/>
          </p:cNvSpPr>
          <p:nvPr>
            <p:ph sz="quarter" idx="4"/>
          </p:nvPr>
        </p:nvSpPr>
        <p:spPr>
          <a:xfrm>
            <a:off x="6206400" y="2113472"/>
            <a:ext cx="5166000" cy="3771513"/>
          </a:xfrm>
        </p:spPr>
        <p:txBody>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9" name="Segnaposto numero diapositiva 8"/>
          <p:cNvSpPr>
            <a:spLocks noGrp="1"/>
          </p:cNvSpPr>
          <p:nvPr>
            <p:ph type="sldNum" sz="quarter" idx="12"/>
          </p:nvPr>
        </p:nvSpPr>
        <p:spPr/>
        <p:txBody>
          <a:bodyPr/>
          <a:lstStyle/>
          <a:p>
            <a:fld id="{707872E8-939B-41AC-B617-4CE710FB602C}" type="slidenum">
              <a:rPr lang="it-IT" smtClean="0"/>
              <a:pPr/>
              <a:t>‹N›</a:t>
            </a:fld>
            <a:endParaRPr lang="it-IT"/>
          </a:p>
        </p:txBody>
      </p:sp>
      <p:sp>
        <p:nvSpPr>
          <p:cNvPr id="10" name="Titolo 9"/>
          <p:cNvSpPr>
            <a:spLocks noGrp="1"/>
          </p:cNvSpPr>
          <p:nvPr>
            <p:ph type="title"/>
          </p:nvPr>
        </p:nvSpPr>
        <p:spPr/>
        <p:txBody>
          <a:bodyPr/>
          <a:lstStyle/>
          <a:p>
            <a:r>
              <a:rPr lang="it-IT" dirty="0"/>
              <a:t>Fare clic per modificare lo stile del titolo</a:t>
            </a:r>
          </a:p>
        </p:txBody>
      </p:sp>
      <p:sp>
        <p:nvSpPr>
          <p:cNvPr id="5" name="Segnaposto testo 4"/>
          <p:cNvSpPr>
            <a:spLocks noGrp="1"/>
          </p:cNvSpPr>
          <p:nvPr>
            <p:ph type="body" sz="quarter" idx="13"/>
          </p:nvPr>
        </p:nvSpPr>
        <p:spPr>
          <a:xfrm>
            <a:off x="723840" y="1309358"/>
            <a:ext cx="5159375" cy="541338"/>
          </a:xfrm>
        </p:spPr>
        <p:txBody>
          <a:bodyPr/>
          <a:lstStyle>
            <a:lvl1pPr marL="0" indent="180975" algn="ctr">
              <a:lnSpc>
                <a:spcPct val="100000"/>
              </a:lnSpc>
              <a:buNone/>
              <a:defRPr sz="1800" b="1" i="0">
                <a:solidFill>
                  <a:schemeClr val="tx1"/>
                </a:solidFill>
                <a:latin typeface="+mn-lt"/>
              </a:defRPr>
            </a:lvl1pPr>
            <a:lvl2pPr marL="285750" indent="-285750">
              <a:lnSpc>
                <a:spcPct val="100000"/>
              </a:lnSpc>
              <a:buSzPct val="400000"/>
              <a:buFontTx/>
              <a:buBlip>
                <a:blip r:embed="rId2"/>
              </a:buBlip>
              <a:defRPr sz="1200">
                <a:latin typeface="+mn-lt"/>
              </a:defRPr>
            </a:lvl2pPr>
          </a:lstStyle>
          <a:p>
            <a:pPr lvl="0"/>
            <a:r>
              <a:rPr lang="it-IT" dirty="0"/>
              <a:t>Modifica gli stili del testo dello schema</a:t>
            </a:r>
          </a:p>
        </p:txBody>
      </p:sp>
      <p:sp>
        <p:nvSpPr>
          <p:cNvPr id="13" name="Segnaposto testo 12"/>
          <p:cNvSpPr>
            <a:spLocks noGrp="1"/>
          </p:cNvSpPr>
          <p:nvPr>
            <p:ph type="body" sz="quarter" idx="14"/>
          </p:nvPr>
        </p:nvSpPr>
        <p:spPr>
          <a:xfrm>
            <a:off x="6207124" y="1309688"/>
            <a:ext cx="5165275" cy="541337"/>
          </a:xfrm>
        </p:spPr>
        <p:txBody>
          <a:bodyPr>
            <a:normAutofit/>
          </a:bodyPr>
          <a:lstStyle>
            <a:lvl1pPr marL="0" indent="0" algn="ctr">
              <a:buNone/>
              <a:defRPr sz="1800" b="1" i="0">
                <a:solidFill>
                  <a:schemeClr val="tx1"/>
                </a:solidFill>
              </a:defRPr>
            </a:lvl1pPr>
          </a:lstStyle>
          <a:p>
            <a:pPr lvl="0"/>
            <a:r>
              <a:rPr lang="it-IT" dirty="0"/>
              <a:t>Modifica gli stili del testo</a:t>
            </a:r>
          </a:p>
        </p:txBody>
      </p:sp>
    </p:spTree>
    <p:extLst>
      <p:ext uri="{BB962C8B-B14F-4D97-AF65-F5344CB8AC3E}">
        <p14:creationId xmlns:p14="http://schemas.microsoft.com/office/powerpoint/2010/main" val="2136667401"/>
      </p:ext>
    </p:extLst>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fronto box titolo giallo">
    <p:spTree>
      <p:nvGrpSpPr>
        <p:cNvPr id="1" name=""/>
        <p:cNvGrpSpPr/>
        <p:nvPr/>
      </p:nvGrpSpPr>
      <p:grpSpPr>
        <a:xfrm>
          <a:off x="0" y="0"/>
          <a:ext cx="0" cy="0"/>
          <a:chOff x="0" y="0"/>
          <a:chExt cx="0" cy="0"/>
        </a:xfrm>
      </p:grpSpPr>
      <p:sp>
        <p:nvSpPr>
          <p:cNvPr id="4" name="Segnaposto contenuto 3"/>
          <p:cNvSpPr>
            <a:spLocks noGrp="1"/>
          </p:cNvSpPr>
          <p:nvPr>
            <p:ph sz="half" idx="2"/>
          </p:nvPr>
        </p:nvSpPr>
        <p:spPr>
          <a:xfrm>
            <a:off x="715992" y="2113472"/>
            <a:ext cx="5167223" cy="3794959"/>
          </a:xfrm>
        </p:spPr>
        <p:txBody>
          <a:bodyPr>
            <a:normAutofit/>
          </a:bodyPr>
          <a:lstStyle>
            <a:lvl1pPr>
              <a:defRPr sz="2400">
                <a:latin typeface="+mn-lt"/>
              </a:defRPr>
            </a:lvl1pPr>
            <a:lvl2pPr>
              <a:defRPr sz="2000">
                <a:latin typeface="+mn-lt"/>
              </a:defRPr>
            </a:lvl2pPr>
            <a:lvl3pPr>
              <a:defRPr sz="1800">
                <a:latin typeface="+mn-lt"/>
              </a:defRPr>
            </a:lvl3pPr>
            <a:lvl4pPr>
              <a:defRPr sz="1600">
                <a:latin typeface="+mn-lt"/>
              </a:defRPr>
            </a:lvl4pPr>
            <a:lvl5pPr>
              <a:defRPr sz="1600">
                <a:latin typeface="+mn-lt"/>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6" name="Segnaposto contenuto 5"/>
          <p:cNvSpPr>
            <a:spLocks noGrp="1"/>
          </p:cNvSpPr>
          <p:nvPr>
            <p:ph sz="quarter" idx="4"/>
          </p:nvPr>
        </p:nvSpPr>
        <p:spPr>
          <a:xfrm>
            <a:off x="6206400" y="2113472"/>
            <a:ext cx="5166000" cy="3794959"/>
          </a:xfrm>
        </p:spPr>
        <p:txBody>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9" name="Segnaposto numero diapositiva 8"/>
          <p:cNvSpPr>
            <a:spLocks noGrp="1"/>
          </p:cNvSpPr>
          <p:nvPr>
            <p:ph type="sldNum" sz="quarter" idx="12"/>
          </p:nvPr>
        </p:nvSpPr>
        <p:spPr/>
        <p:txBody>
          <a:bodyPr/>
          <a:lstStyle/>
          <a:p>
            <a:fld id="{707872E8-939B-41AC-B617-4CE710FB602C}" type="slidenum">
              <a:rPr lang="it-IT" smtClean="0"/>
              <a:pPr/>
              <a:t>‹N›</a:t>
            </a:fld>
            <a:endParaRPr lang="it-IT"/>
          </a:p>
        </p:txBody>
      </p:sp>
      <p:sp>
        <p:nvSpPr>
          <p:cNvPr id="10" name="Titolo 9"/>
          <p:cNvSpPr>
            <a:spLocks noGrp="1"/>
          </p:cNvSpPr>
          <p:nvPr>
            <p:ph type="title"/>
          </p:nvPr>
        </p:nvSpPr>
        <p:spPr/>
        <p:txBody>
          <a:bodyPr/>
          <a:lstStyle/>
          <a:p>
            <a:r>
              <a:rPr lang="it-IT" dirty="0"/>
              <a:t>Fare clic per modificare lo stile del titolo</a:t>
            </a:r>
          </a:p>
        </p:txBody>
      </p:sp>
      <p:sp>
        <p:nvSpPr>
          <p:cNvPr id="5" name="Segnaposto testo 4"/>
          <p:cNvSpPr>
            <a:spLocks noGrp="1"/>
          </p:cNvSpPr>
          <p:nvPr>
            <p:ph type="body" sz="quarter" idx="13"/>
          </p:nvPr>
        </p:nvSpPr>
        <p:spPr>
          <a:xfrm>
            <a:off x="1289095" y="1408026"/>
            <a:ext cx="4021016" cy="369332"/>
          </a:xfrm>
          <a:solidFill>
            <a:schemeClr val="bg1"/>
          </a:solidFill>
          <a:effectLst>
            <a:outerShdw dist="101600" dir="8100000" algn="tr" rotWithShape="0">
              <a:srgbClr val="FFD500"/>
            </a:outerShdw>
          </a:effectLst>
        </p:spPr>
        <p:txBody>
          <a:bodyPr anchor="b" anchorCtr="1">
            <a:spAutoFit/>
          </a:bodyPr>
          <a:lstStyle>
            <a:lvl1pPr marL="0" indent="0" algn="ctr">
              <a:lnSpc>
                <a:spcPct val="100000"/>
              </a:lnSpc>
              <a:buFont typeface="Arial" panose="020B0604020202020204" pitchFamily="34" charset="0"/>
              <a:buNone/>
              <a:defRPr sz="1800" b="1" i="0">
                <a:solidFill>
                  <a:schemeClr val="tx1"/>
                </a:solidFill>
                <a:latin typeface="+mn-lt"/>
              </a:defRPr>
            </a:lvl1pPr>
            <a:lvl2pPr marL="285750" indent="-285750">
              <a:lnSpc>
                <a:spcPct val="100000"/>
              </a:lnSpc>
              <a:buSzPct val="400000"/>
              <a:buFontTx/>
              <a:buBlip>
                <a:blip r:embed="rId2"/>
              </a:buBlip>
              <a:defRPr sz="1200">
                <a:latin typeface="+mn-lt"/>
              </a:defRPr>
            </a:lvl2pPr>
          </a:lstStyle>
          <a:p>
            <a:pPr lvl="0"/>
            <a:r>
              <a:rPr lang="it-IT" dirty="0"/>
              <a:t>Modifica gli stili del testo dello schema</a:t>
            </a:r>
          </a:p>
        </p:txBody>
      </p:sp>
      <p:sp>
        <p:nvSpPr>
          <p:cNvPr id="11" name="Segnaposto testo 4"/>
          <p:cNvSpPr>
            <a:spLocks noGrp="1"/>
          </p:cNvSpPr>
          <p:nvPr>
            <p:ph type="body" sz="quarter" idx="14"/>
          </p:nvPr>
        </p:nvSpPr>
        <p:spPr>
          <a:xfrm>
            <a:off x="6778892" y="1408026"/>
            <a:ext cx="4021016" cy="369332"/>
          </a:xfrm>
          <a:solidFill>
            <a:schemeClr val="bg1"/>
          </a:solidFill>
          <a:effectLst>
            <a:outerShdw dist="101600" dir="8100000" algn="tr" rotWithShape="0">
              <a:srgbClr val="FFD500"/>
            </a:outerShdw>
          </a:effectLst>
        </p:spPr>
        <p:txBody>
          <a:bodyPr anchor="b" anchorCtr="1">
            <a:spAutoFit/>
          </a:bodyPr>
          <a:lstStyle>
            <a:lvl1pPr marL="0" indent="0" algn="ctr">
              <a:lnSpc>
                <a:spcPct val="100000"/>
              </a:lnSpc>
              <a:buFont typeface="Arial" panose="020B0604020202020204" pitchFamily="34" charset="0"/>
              <a:buNone/>
              <a:defRPr sz="1800" b="1" i="0">
                <a:solidFill>
                  <a:schemeClr val="tx1"/>
                </a:solidFill>
                <a:latin typeface="+mn-lt"/>
              </a:defRPr>
            </a:lvl1pPr>
            <a:lvl2pPr marL="285750" indent="-285750">
              <a:lnSpc>
                <a:spcPct val="100000"/>
              </a:lnSpc>
              <a:buSzPct val="400000"/>
              <a:buFontTx/>
              <a:buBlip>
                <a:blip r:embed="rId2"/>
              </a:buBlip>
              <a:defRPr sz="1200">
                <a:latin typeface="+mn-lt"/>
              </a:defRPr>
            </a:lvl2pPr>
          </a:lstStyle>
          <a:p>
            <a:pPr lvl="0"/>
            <a:r>
              <a:rPr lang="it-IT" dirty="0"/>
              <a:t>Modifica gli stili del testo dello schema</a:t>
            </a:r>
          </a:p>
        </p:txBody>
      </p:sp>
    </p:spTree>
    <p:extLst>
      <p:ext uri="{BB962C8B-B14F-4D97-AF65-F5344CB8AC3E}">
        <p14:creationId xmlns:p14="http://schemas.microsoft.com/office/powerpoint/2010/main" val="3265734089"/>
      </p:ext>
    </p:extLst>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lide solo titolo">
    <p:spTree>
      <p:nvGrpSpPr>
        <p:cNvPr id="1" name=""/>
        <p:cNvGrpSpPr/>
        <p:nvPr/>
      </p:nvGrpSpPr>
      <p:grpSpPr>
        <a:xfrm>
          <a:off x="0" y="0"/>
          <a:ext cx="0" cy="0"/>
          <a:chOff x="0" y="0"/>
          <a:chExt cx="0" cy="0"/>
        </a:xfrm>
      </p:grpSpPr>
      <p:sp>
        <p:nvSpPr>
          <p:cNvPr id="3" name="Segnaposto numero diapositiva 2"/>
          <p:cNvSpPr>
            <a:spLocks noGrp="1"/>
          </p:cNvSpPr>
          <p:nvPr>
            <p:ph type="sldNum" sz="quarter" idx="10"/>
          </p:nvPr>
        </p:nvSpPr>
        <p:spPr/>
        <p:txBody>
          <a:bodyPr/>
          <a:lstStyle/>
          <a:p>
            <a:pPr fontAlgn="base">
              <a:spcBef>
                <a:spcPct val="0"/>
              </a:spcBef>
              <a:spcAft>
                <a:spcPct val="0"/>
              </a:spcAft>
              <a:defRPr/>
            </a:pPr>
            <a:fld id="{DC8EB68E-E012-4BA0-8FC2-4838E88C4766}" type="slidenum">
              <a:rPr lang="it-IT" smtClean="0"/>
              <a:pPr fontAlgn="base">
                <a:spcBef>
                  <a:spcPct val="0"/>
                </a:spcBef>
                <a:spcAft>
                  <a:spcPct val="0"/>
                </a:spcAft>
                <a:defRPr/>
              </a:pPr>
              <a:t>‹N›</a:t>
            </a:fld>
            <a:endParaRPr lang="it-IT" dirty="0"/>
          </a:p>
        </p:txBody>
      </p:sp>
      <p:sp>
        <p:nvSpPr>
          <p:cNvPr id="15" name="Titolo 14"/>
          <p:cNvSpPr>
            <a:spLocks noGrp="1"/>
          </p:cNvSpPr>
          <p:nvPr userDrawn="1">
            <p:ph type="title"/>
          </p:nvPr>
        </p:nvSpPr>
        <p:spPr/>
        <p:txBody>
          <a:bodyPr/>
          <a:lstStyle/>
          <a:p>
            <a:r>
              <a:rPr lang="it-IT"/>
              <a:t>Fare clic per modificare lo stile del titolo</a:t>
            </a:r>
          </a:p>
        </p:txBody>
      </p:sp>
    </p:spTree>
    <p:extLst>
      <p:ext uri="{BB962C8B-B14F-4D97-AF65-F5344CB8AC3E}">
        <p14:creationId xmlns:p14="http://schemas.microsoft.com/office/powerpoint/2010/main" val="3621220599"/>
      </p:ext>
    </p:extLst>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to a tutta slide">
    <p:spTree>
      <p:nvGrpSpPr>
        <p:cNvPr id="1" name=""/>
        <p:cNvGrpSpPr/>
        <p:nvPr/>
      </p:nvGrpSpPr>
      <p:grpSpPr>
        <a:xfrm>
          <a:off x="0" y="0"/>
          <a:ext cx="0" cy="0"/>
          <a:chOff x="0" y="0"/>
          <a:chExt cx="0" cy="0"/>
        </a:xfrm>
      </p:grpSpPr>
      <p:sp>
        <p:nvSpPr>
          <p:cNvPr id="5" name="Segnaposto immagine 4"/>
          <p:cNvSpPr>
            <a:spLocks noGrp="1"/>
          </p:cNvSpPr>
          <p:nvPr>
            <p:ph type="pic" sz="quarter" idx="11"/>
          </p:nvPr>
        </p:nvSpPr>
        <p:spPr>
          <a:xfrm>
            <a:off x="0" y="0"/>
            <a:ext cx="12192000" cy="6858000"/>
          </a:xfrm>
          <a:solidFill>
            <a:srgbClr val="FFD500"/>
          </a:solidFill>
        </p:spPr>
        <p:txBody>
          <a:bodyPr/>
          <a:lstStyle>
            <a:lvl1pPr marL="0" indent="0">
              <a:buNone/>
              <a:defRPr/>
            </a:lvl1pPr>
          </a:lstStyle>
          <a:p>
            <a:endParaRPr lang="it-IT" dirty="0"/>
          </a:p>
        </p:txBody>
      </p:sp>
      <p:sp>
        <p:nvSpPr>
          <p:cNvPr id="2" name="Titolo 1"/>
          <p:cNvSpPr>
            <a:spLocks noGrp="1"/>
          </p:cNvSpPr>
          <p:nvPr>
            <p:ph type="title"/>
          </p:nvPr>
        </p:nvSpPr>
        <p:spPr>
          <a:xfrm>
            <a:off x="874391" y="5569022"/>
            <a:ext cx="5989547" cy="777600"/>
          </a:xfrm>
          <a:solidFill>
            <a:schemeClr val="tx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vert="horz" lIns="144000" tIns="108000" rIns="144000" bIns="108000" rtlCol="0" anchor="ctr">
            <a:normAutofit/>
          </a:bodyPr>
          <a:lstStyle>
            <a:lvl1pPr>
              <a:defRPr lang="it-IT" sz="2600">
                <a:solidFill>
                  <a:schemeClr val="lt1"/>
                </a:solidFill>
                <a:latin typeface="+mn-lt"/>
                <a:ea typeface="+mn-ea"/>
                <a:cs typeface="+mn-cs"/>
              </a:defRPr>
            </a:lvl1pPr>
          </a:lstStyle>
          <a:p>
            <a:pPr marL="0" lvl="0" algn="ctr" defTabSz="914400"/>
            <a:r>
              <a:rPr lang="it-IT"/>
              <a:t>Fare clic per modificare lo stile del titolo</a:t>
            </a:r>
          </a:p>
        </p:txBody>
      </p:sp>
    </p:spTree>
    <p:extLst>
      <p:ext uri="{BB962C8B-B14F-4D97-AF65-F5344CB8AC3E}">
        <p14:creationId xmlns:p14="http://schemas.microsoft.com/office/powerpoint/2010/main" val="42909736"/>
      </p:ext>
    </p:extLst>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Foto a tutta slide">
    <p:spTree>
      <p:nvGrpSpPr>
        <p:cNvPr id="1" name=""/>
        <p:cNvGrpSpPr/>
        <p:nvPr/>
      </p:nvGrpSpPr>
      <p:grpSpPr>
        <a:xfrm>
          <a:off x="0" y="0"/>
          <a:ext cx="0" cy="0"/>
          <a:chOff x="0" y="0"/>
          <a:chExt cx="0" cy="0"/>
        </a:xfrm>
      </p:grpSpPr>
      <p:sp>
        <p:nvSpPr>
          <p:cNvPr id="5" name="Segnaposto immagine 4"/>
          <p:cNvSpPr>
            <a:spLocks noGrp="1"/>
          </p:cNvSpPr>
          <p:nvPr>
            <p:ph type="pic" sz="quarter" idx="11"/>
          </p:nvPr>
        </p:nvSpPr>
        <p:spPr>
          <a:xfrm>
            <a:off x="0" y="0"/>
            <a:ext cx="12192000" cy="6858000"/>
          </a:xfrm>
          <a:solidFill>
            <a:srgbClr val="C6C6C6"/>
          </a:solidFill>
        </p:spPr>
        <p:txBody>
          <a:bodyPr/>
          <a:lstStyle>
            <a:lvl1pPr marL="0" indent="0">
              <a:buNone/>
              <a:defRPr/>
            </a:lvl1pPr>
          </a:lstStyle>
          <a:p>
            <a:endParaRPr lang="it-IT" dirty="0"/>
          </a:p>
        </p:txBody>
      </p:sp>
      <p:sp>
        <p:nvSpPr>
          <p:cNvPr id="2" name="Titolo 1"/>
          <p:cNvSpPr>
            <a:spLocks noGrp="1"/>
          </p:cNvSpPr>
          <p:nvPr>
            <p:ph type="title"/>
          </p:nvPr>
        </p:nvSpPr>
        <p:spPr>
          <a:xfrm>
            <a:off x="874391" y="609600"/>
            <a:ext cx="3240000" cy="3240000"/>
          </a:xfrm>
          <a:prstGeom prst="ellipse">
            <a:avLst/>
          </a:prstGeom>
          <a:solidFill>
            <a:srgbClr val="FFD500">
              <a:alpha val="40000"/>
            </a:srgbClr>
          </a:solidFill>
          <a:ln>
            <a:noFill/>
          </a:ln>
          <a:effectLst/>
        </p:spPr>
        <p:style>
          <a:lnRef idx="1">
            <a:schemeClr val="accent1"/>
          </a:lnRef>
          <a:fillRef idx="3">
            <a:schemeClr val="accent1"/>
          </a:fillRef>
          <a:effectRef idx="2">
            <a:schemeClr val="accent1"/>
          </a:effectRef>
          <a:fontRef idx="minor">
            <a:schemeClr val="lt1"/>
          </a:fontRef>
        </p:style>
        <p:txBody>
          <a:bodyPr vert="horz" lIns="144000" tIns="108000" rIns="144000" bIns="108000" rtlCol="0" anchor="ctr">
            <a:normAutofit/>
          </a:bodyPr>
          <a:lstStyle>
            <a:lvl1pPr>
              <a:defRPr lang="it-IT" sz="2600">
                <a:solidFill>
                  <a:schemeClr val="lt1"/>
                </a:solidFill>
                <a:latin typeface="+mn-lt"/>
                <a:ea typeface="+mn-ea"/>
                <a:cs typeface="+mn-cs"/>
              </a:defRPr>
            </a:lvl1pPr>
          </a:lstStyle>
          <a:p>
            <a:pPr marL="0" lvl="0" algn="ctr" defTabSz="914400"/>
            <a:r>
              <a:rPr lang="it-IT"/>
              <a:t>Fare clic per modificare lo stile del titolo</a:t>
            </a:r>
          </a:p>
        </p:txBody>
      </p:sp>
    </p:spTree>
    <p:extLst>
      <p:ext uri="{BB962C8B-B14F-4D97-AF65-F5344CB8AC3E}">
        <p14:creationId xmlns:p14="http://schemas.microsoft.com/office/powerpoint/2010/main" val="3446165844"/>
      </p:ext>
    </p:extLst>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lide progetto">
    <p:spTree>
      <p:nvGrpSpPr>
        <p:cNvPr id="1" name=""/>
        <p:cNvGrpSpPr/>
        <p:nvPr/>
      </p:nvGrpSpPr>
      <p:grpSpPr>
        <a:xfrm>
          <a:off x="0" y="0"/>
          <a:ext cx="0" cy="0"/>
          <a:chOff x="0" y="0"/>
          <a:chExt cx="0" cy="0"/>
        </a:xfrm>
      </p:grpSpPr>
      <p:sp>
        <p:nvSpPr>
          <p:cNvPr id="7" name="Segnaposto numero diapositiva 6"/>
          <p:cNvSpPr>
            <a:spLocks noGrp="1"/>
          </p:cNvSpPr>
          <p:nvPr>
            <p:ph type="sldNum" sz="quarter" idx="12"/>
          </p:nvPr>
        </p:nvSpPr>
        <p:spPr/>
        <p:txBody>
          <a:bodyPr/>
          <a:lstStyle/>
          <a:p>
            <a:fld id="{196ED67F-382A-4737-AF1C-676A922EA1CA}" type="slidenum">
              <a:rPr lang="it-IT" smtClean="0"/>
              <a:pPr/>
              <a:t>‹N›</a:t>
            </a:fld>
            <a:endParaRPr lang="it-IT" dirty="0"/>
          </a:p>
        </p:txBody>
      </p:sp>
      <p:sp>
        <p:nvSpPr>
          <p:cNvPr id="3" name="Segnaposto immagine 2"/>
          <p:cNvSpPr>
            <a:spLocks noGrp="1"/>
          </p:cNvSpPr>
          <p:nvPr>
            <p:ph type="pic" sz="quarter" idx="14"/>
          </p:nvPr>
        </p:nvSpPr>
        <p:spPr>
          <a:xfrm>
            <a:off x="0" y="0"/>
            <a:ext cx="6209955" cy="685800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21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21 w 10000"/>
              <a:gd name="connsiteY4" fmla="*/ 0 h 10000"/>
              <a:gd name="connsiteX0" fmla="*/ 2 w 10002"/>
              <a:gd name="connsiteY0" fmla="*/ 0 h 10000"/>
              <a:gd name="connsiteX1" fmla="*/ 10002 w 10002"/>
              <a:gd name="connsiteY1" fmla="*/ 0 h 10000"/>
              <a:gd name="connsiteX2" fmla="*/ 10002 w 10002"/>
              <a:gd name="connsiteY2" fmla="*/ 10000 h 10000"/>
              <a:gd name="connsiteX3" fmla="*/ 2 w 10002"/>
              <a:gd name="connsiteY3" fmla="*/ 10000 h 10000"/>
              <a:gd name="connsiteX4" fmla="*/ 2 w 10002"/>
              <a:gd name="connsiteY4" fmla="*/ 0 h 10000"/>
              <a:gd name="connsiteX0" fmla="*/ 2 w 10002"/>
              <a:gd name="connsiteY0" fmla="*/ 0 h 10038"/>
              <a:gd name="connsiteX1" fmla="*/ 10002 w 10002"/>
              <a:gd name="connsiteY1" fmla="*/ 0 h 10038"/>
              <a:gd name="connsiteX2" fmla="*/ 7814 w 10002"/>
              <a:gd name="connsiteY2" fmla="*/ 10038 h 10038"/>
              <a:gd name="connsiteX3" fmla="*/ 2 w 10002"/>
              <a:gd name="connsiteY3" fmla="*/ 10000 h 10038"/>
              <a:gd name="connsiteX4" fmla="*/ 2 w 10002"/>
              <a:gd name="connsiteY4" fmla="*/ 0 h 10038"/>
              <a:gd name="connsiteX0" fmla="*/ 2 w 10002"/>
              <a:gd name="connsiteY0" fmla="*/ 0 h 10038"/>
              <a:gd name="connsiteX1" fmla="*/ 10002 w 10002"/>
              <a:gd name="connsiteY1" fmla="*/ 0 h 10038"/>
              <a:gd name="connsiteX2" fmla="*/ 7814 w 10002"/>
              <a:gd name="connsiteY2" fmla="*/ 10038 h 10038"/>
              <a:gd name="connsiteX3" fmla="*/ 2 w 10002"/>
              <a:gd name="connsiteY3" fmla="*/ 10000 h 10038"/>
              <a:gd name="connsiteX4" fmla="*/ 2 w 10002"/>
              <a:gd name="connsiteY4" fmla="*/ 0 h 10038"/>
              <a:gd name="connsiteX0" fmla="*/ 2 w 10002"/>
              <a:gd name="connsiteY0" fmla="*/ 0 h 10000"/>
              <a:gd name="connsiteX1" fmla="*/ 10002 w 10002"/>
              <a:gd name="connsiteY1" fmla="*/ 0 h 10000"/>
              <a:gd name="connsiteX2" fmla="*/ 7751 w 10002"/>
              <a:gd name="connsiteY2" fmla="*/ 10000 h 10000"/>
              <a:gd name="connsiteX3" fmla="*/ 2 w 10002"/>
              <a:gd name="connsiteY3" fmla="*/ 10000 h 10000"/>
              <a:gd name="connsiteX4" fmla="*/ 2 w 10002"/>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 h="10000">
                <a:moveTo>
                  <a:pt x="2" y="0"/>
                </a:moveTo>
                <a:lnTo>
                  <a:pt x="10002" y="0"/>
                </a:lnTo>
                <a:lnTo>
                  <a:pt x="7751" y="10000"/>
                </a:lnTo>
                <a:lnTo>
                  <a:pt x="2" y="10000"/>
                </a:lnTo>
                <a:cubicBezTo>
                  <a:pt x="9" y="6667"/>
                  <a:pt x="-5" y="3333"/>
                  <a:pt x="2" y="0"/>
                </a:cubicBezTo>
                <a:close/>
              </a:path>
            </a:pathLst>
          </a:custGeom>
          <a:solidFill>
            <a:srgbClr val="FFD500"/>
          </a:solidFill>
        </p:spPr>
        <p:txBody>
          <a:bodyPr/>
          <a:lstStyle>
            <a:lvl1pPr marL="0" indent="0">
              <a:buNone/>
              <a:defRPr/>
            </a:lvl1pPr>
          </a:lstStyle>
          <a:p>
            <a:endParaRPr lang="it-IT" dirty="0"/>
          </a:p>
        </p:txBody>
      </p:sp>
      <p:sp>
        <p:nvSpPr>
          <p:cNvPr id="4" name="Segnaposto contenuto 3"/>
          <p:cNvSpPr>
            <a:spLocks noGrp="1"/>
          </p:cNvSpPr>
          <p:nvPr>
            <p:ph sz="half" idx="2"/>
          </p:nvPr>
        </p:nvSpPr>
        <p:spPr>
          <a:xfrm>
            <a:off x="4251600" y="1555200"/>
            <a:ext cx="3682800" cy="3682800"/>
          </a:xfrm>
          <a:prstGeom prst="ellipse">
            <a:avLst/>
          </a:prstGeom>
          <a:solidFill>
            <a:srgbClr val="C6C6C6"/>
          </a:solidFill>
        </p:spPr>
        <p:txBody>
          <a:bodyPr/>
          <a:lstStyle>
            <a:lvl1pPr marL="0" indent="0">
              <a:buNone/>
              <a:defRPr/>
            </a:lvl1pPr>
          </a:lstStyle>
          <a:p>
            <a:pPr lvl="0"/>
            <a:endParaRPr lang="it-IT" dirty="0"/>
          </a:p>
        </p:txBody>
      </p:sp>
      <p:sp>
        <p:nvSpPr>
          <p:cNvPr id="5" name="Titolo 4"/>
          <p:cNvSpPr>
            <a:spLocks noGrp="1"/>
          </p:cNvSpPr>
          <p:nvPr>
            <p:ph type="title"/>
          </p:nvPr>
        </p:nvSpPr>
        <p:spPr>
          <a:xfrm>
            <a:off x="0" y="4672800"/>
            <a:ext cx="3600000" cy="1080000"/>
          </a:xfrm>
          <a:solidFill>
            <a:schemeClr val="tx1">
              <a:alpha val="40000"/>
            </a:schemeClr>
          </a:solidFill>
          <a:ln>
            <a:noFill/>
          </a:ln>
          <a:effectLst/>
        </p:spPr>
        <p:style>
          <a:lnRef idx="1">
            <a:schemeClr val="accent1"/>
          </a:lnRef>
          <a:fillRef idx="3">
            <a:schemeClr val="accent1"/>
          </a:fillRef>
          <a:effectRef idx="2">
            <a:schemeClr val="accent1"/>
          </a:effectRef>
          <a:fontRef idx="minor">
            <a:schemeClr val="lt1"/>
          </a:fontRef>
        </p:style>
        <p:txBody>
          <a:bodyPr vert="horz" lIns="144000" tIns="108000" rIns="144000" bIns="108000" rtlCol="0" anchor="ctr">
            <a:normAutofit/>
          </a:bodyPr>
          <a:lstStyle>
            <a:lvl1pPr algn="l">
              <a:defRPr lang="it-IT" sz="2600" b="1" i="0">
                <a:solidFill>
                  <a:schemeClr val="lt1"/>
                </a:solidFill>
                <a:latin typeface="+mn-lt"/>
                <a:ea typeface="+mn-ea"/>
                <a:cs typeface="+mn-cs"/>
              </a:defRPr>
            </a:lvl1pPr>
          </a:lstStyle>
          <a:p>
            <a:pPr marL="0" lvl="0" algn="ctr" defTabSz="914400"/>
            <a:r>
              <a:rPr lang="it-IT" dirty="0"/>
              <a:t>Fare clic per modificare lo stile del titolo</a:t>
            </a:r>
          </a:p>
        </p:txBody>
      </p:sp>
      <p:sp>
        <p:nvSpPr>
          <p:cNvPr id="8" name="Segnaposto tabella 7"/>
          <p:cNvSpPr>
            <a:spLocks noGrp="1"/>
          </p:cNvSpPr>
          <p:nvPr>
            <p:ph type="tbl" sz="quarter" idx="15"/>
          </p:nvPr>
        </p:nvSpPr>
        <p:spPr>
          <a:xfrm>
            <a:off x="8138156" y="522513"/>
            <a:ext cx="3409410" cy="3826800"/>
          </a:xfrm>
        </p:spPr>
        <p:txBody>
          <a:bodyPr anchor="ctr" anchorCtr="0">
            <a:normAutofit/>
          </a:bodyPr>
          <a:lstStyle>
            <a:lvl1pPr>
              <a:defRPr sz="1300">
                <a:latin typeface="Calibri" panose="020F0502020204030204" pitchFamily="34" charset="0"/>
              </a:defRPr>
            </a:lvl1pPr>
          </a:lstStyle>
          <a:p>
            <a:endParaRPr lang="it-IT" dirty="0"/>
          </a:p>
        </p:txBody>
      </p:sp>
      <p:sp>
        <p:nvSpPr>
          <p:cNvPr id="12" name="Segnaposto grafico 11"/>
          <p:cNvSpPr>
            <a:spLocks noGrp="1"/>
          </p:cNvSpPr>
          <p:nvPr>
            <p:ph type="chart" sz="quarter" idx="16"/>
          </p:nvPr>
        </p:nvSpPr>
        <p:spPr>
          <a:xfrm>
            <a:off x="8138156" y="5224645"/>
            <a:ext cx="3409409" cy="763587"/>
          </a:xfrm>
        </p:spPr>
        <p:txBody>
          <a:bodyPr anchor="ctr" anchorCtr="0">
            <a:normAutofit/>
          </a:bodyPr>
          <a:lstStyle>
            <a:lvl1pPr>
              <a:defRPr sz="1300">
                <a:latin typeface="Calibri" panose="020F0502020204030204" pitchFamily="34" charset="0"/>
              </a:defRPr>
            </a:lvl1pPr>
          </a:lstStyle>
          <a:p>
            <a:endParaRPr lang="it-IT"/>
          </a:p>
        </p:txBody>
      </p:sp>
      <p:sp>
        <p:nvSpPr>
          <p:cNvPr id="14" name="Segnaposto tabella 13"/>
          <p:cNvSpPr>
            <a:spLocks noGrp="1"/>
          </p:cNvSpPr>
          <p:nvPr>
            <p:ph type="tbl" sz="quarter" idx="17"/>
          </p:nvPr>
        </p:nvSpPr>
        <p:spPr>
          <a:xfrm>
            <a:off x="8138835" y="4506688"/>
            <a:ext cx="3409409" cy="557213"/>
          </a:xfrm>
        </p:spPr>
        <p:txBody>
          <a:bodyPr anchor="ctr" anchorCtr="0">
            <a:normAutofit/>
          </a:bodyPr>
          <a:lstStyle>
            <a:lvl1pPr>
              <a:defRPr sz="1300">
                <a:latin typeface="Calibri" panose="020F0502020204030204" pitchFamily="34" charset="0"/>
              </a:defRPr>
            </a:lvl1pPr>
          </a:lstStyle>
          <a:p>
            <a:endParaRPr lang="it-IT" dirty="0"/>
          </a:p>
        </p:txBody>
      </p:sp>
    </p:spTree>
    <p:extLst>
      <p:ext uri="{BB962C8B-B14F-4D97-AF65-F5344CB8AC3E}">
        <p14:creationId xmlns:p14="http://schemas.microsoft.com/office/powerpoint/2010/main" val="1853380027"/>
      </p:ext>
    </p:extLst>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Immagine 8"/>
          <p:cNvPicPr>
            <a:picLocks noChangeAspect="1"/>
          </p:cNvPicPr>
          <p:nvPr userDrawn="1"/>
        </p:nvPicPr>
        <p:blipFill>
          <a:blip r:embed="rId14" cstate="print">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
        <p:nvSpPr>
          <p:cNvPr id="2" name="Segnaposto titolo 1"/>
          <p:cNvSpPr>
            <a:spLocks noGrp="1"/>
          </p:cNvSpPr>
          <p:nvPr>
            <p:ph type="title"/>
          </p:nvPr>
        </p:nvSpPr>
        <p:spPr>
          <a:xfrm>
            <a:off x="640800" y="172800"/>
            <a:ext cx="10731600" cy="777600"/>
          </a:xfrm>
          <a:prstGeom prst="rect">
            <a:avLst/>
          </a:prstGeom>
        </p:spPr>
        <p:txBody>
          <a:bodyPr vert="horz" lIns="90000" tIns="45720" rIns="90000" bIns="45720" rtlCol="0" anchor="ctr">
            <a:normAutofit/>
          </a:bodyPr>
          <a:lstStyle/>
          <a:p>
            <a:r>
              <a:rPr lang="it-IT" dirty="0"/>
              <a:t>Fare clic per modificare </a:t>
            </a:r>
            <a:br>
              <a:rPr lang="it-IT" dirty="0"/>
            </a:br>
            <a:r>
              <a:rPr lang="it-IT" dirty="0"/>
              <a:t>lo stile del titolo</a:t>
            </a:r>
          </a:p>
        </p:txBody>
      </p:sp>
      <p:sp>
        <p:nvSpPr>
          <p:cNvPr id="3" name="Segnaposto testo 2"/>
          <p:cNvSpPr>
            <a:spLocks noGrp="1"/>
          </p:cNvSpPr>
          <p:nvPr>
            <p:ph type="body" idx="1"/>
          </p:nvPr>
        </p:nvSpPr>
        <p:spPr>
          <a:xfrm>
            <a:off x="640800" y="1600202"/>
            <a:ext cx="10731600" cy="4321874"/>
          </a:xfrm>
          <a:prstGeom prst="rect">
            <a:avLst/>
          </a:prstGeom>
        </p:spPr>
        <p:txBody>
          <a:bodyPr vert="horz" lIns="91440" tIns="45720" rIns="91440" bIns="45720" rtlCol="0">
            <a:normAutofit/>
          </a:bodyPr>
          <a:lstStyle/>
          <a:p>
            <a:pPr lvl="0"/>
            <a:r>
              <a:rPr lang="it-IT" dirty="0"/>
              <a:t>Fare clic per modificare stili del testo dello schema</a:t>
            </a:r>
          </a:p>
          <a:p>
            <a:pPr lvl="1"/>
            <a:r>
              <a:rPr lang="it-IT" dirty="0"/>
              <a:t>SECONDO LIVELLO</a:t>
            </a:r>
          </a:p>
          <a:p>
            <a:pPr lvl="2"/>
            <a:r>
              <a:rPr lang="it-IT" dirty="0"/>
              <a:t>Terzo livello</a:t>
            </a:r>
          </a:p>
        </p:txBody>
      </p:sp>
      <p:sp>
        <p:nvSpPr>
          <p:cNvPr id="6" name="Segnaposto numero diapositiva 5"/>
          <p:cNvSpPr>
            <a:spLocks noGrp="1"/>
          </p:cNvSpPr>
          <p:nvPr>
            <p:ph type="sldNum" sz="quarter" idx="4"/>
          </p:nvPr>
        </p:nvSpPr>
        <p:spPr>
          <a:xfrm>
            <a:off x="0" y="6346622"/>
            <a:ext cx="616226" cy="332474"/>
          </a:xfrm>
          <a:prstGeom prst="rect">
            <a:avLst/>
          </a:prstGeom>
        </p:spPr>
        <p:txBody>
          <a:bodyPr vert="horz" lIns="91440" tIns="45720" rIns="91440" bIns="45720" rtlCol="0" anchor="b"/>
          <a:lstStyle>
            <a:lvl1pPr algn="ctr">
              <a:defRPr sz="1100">
                <a:solidFill>
                  <a:schemeClr val="tx1"/>
                </a:solidFill>
                <a:latin typeface="Calibri" panose="020F0502020204030204" pitchFamily="34" charset="0"/>
              </a:defRPr>
            </a:lvl1pPr>
          </a:lstStyle>
          <a:p>
            <a:pPr fontAlgn="base">
              <a:spcBef>
                <a:spcPct val="0"/>
              </a:spcBef>
              <a:spcAft>
                <a:spcPct val="0"/>
              </a:spcAft>
              <a:defRPr/>
            </a:pPr>
            <a:fld id="{DC8EB68E-E012-4BA0-8FC2-4838E88C4766}" type="slidenum">
              <a:rPr lang="it-IT" smtClean="0"/>
              <a:pPr fontAlgn="base">
                <a:spcBef>
                  <a:spcPct val="0"/>
                </a:spcBef>
                <a:spcAft>
                  <a:spcPct val="0"/>
                </a:spcAft>
                <a:defRPr/>
              </a:pPr>
              <a:t>‹N›</a:t>
            </a:fld>
            <a:endParaRPr lang="it-IT" dirty="0"/>
          </a:p>
        </p:txBody>
      </p:sp>
      <p:pic>
        <p:nvPicPr>
          <p:cNvPr id="5" name="Immagine 4" descr="Eni_ML_CMYB.eps"/>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10871513" y="6067096"/>
            <a:ext cx="500887" cy="612000"/>
          </a:xfrm>
          <a:prstGeom prst="rect">
            <a:avLst/>
          </a:prstGeom>
        </p:spPr>
      </p:pic>
      <p:cxnSp>
        <p:nvCxnSpPr>
          <p:cNvPr id="10" name="Connettore 1 3"/>
          <p:cNvCxnSpPr/>
          <p:nvPr userDrawn="1"/>
        </p:nvCxnSpPr>
        <p:spPr>
          <a:xfrm>
            <a:off x="0" y="823674"/>
            <a:ext cx="6003131" cy="6389"/>
          </a:xfrm>
          <a:prstGeom prst="line">
            <a:avLst/>
          </a:prstGeom>
          <a:ln>
            <a:solidFill>
              <a:srgbClr val="FFD50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7631959"/>
      </p:ext>
    </p:extLst>
  </p:cSld>
  <p:clrMap bg1="lt1" tx1="dk1" bg2="lt2" tx2="dk2" accent1="accent1" accent2="accent2" accent3="accent3" accent4="accent4" accent5="accent5" accent6="accent6" hlink="hlink" folHlink="folHlink"/>
  <p:sldLayoutIdLst>
    <p:sldLayoutId id="2147483667" r:id="rId1"/>
    <p:sldLayoutId id="2147483663" r:id="rId2"/>
    <p:sldLayoutId id="2147483685" r:id="rId3"/>
    <p:sldLayoutId id="2147483717" r:id="rId4"/>
    <p:sldLayoutId id="2147483715" r:id="rId5"/>
    <p:sldLayoutId id="2147483686" r:id="rId6"/>
    <p:sldLayoutId id="2147483700" r:id="rId7"/>
    <p:sldLayoutId id="2147483718" r:id="rId8"/>
    <p:sldLayoutId id="2147483684" r:id="rId9"/>
    <p:sldLayoutId id="2147483716" r:id="rId10"/>
    <p:sldLayoutId id="2147483719" r:id="rId11"/>
    <p:sldLayoutId id="2147483720" r:id="rId12"/>
  </p:sldLayoutIdLst>
  <p:transition spd="slow">
    <p:fade/>
  </p:transition>
  <p:hf hdr="0" ftr="0" dt="0"/>
  <p:txStyles>
    <p:titleStyle>
      <a:lvl1pPr algn="l" defTabSz="914377" rtl="0" eaLnBrk="1" latinLnBrk="0" hangingPunct="1">
        <a:lnSpc>
          <a:spcPts val="2400"/>
        </a:lnSpc>
        <a:spcBef>
          <a:spcPct val="0"/>
        </a:spcBef>
        <a:buNone/>
        <a:defRPr sz="2400" b="1" i="0" kern="1200">
          <a:solidFill>
            <a:schemeClr val="tx1"/>
          </a:solidFill>
          <a:latin typeface="+mj-lt"/>
          <a:ea typeface="+mj-ea"/>
          <a:cs typeface="+mj-cs"/>
        </a:defRPr>
      </a:lvl1pPr>
    </p:titleStyle>
    <p:bodyStyle>
      <a:lvl1pPr marL="342891" indent="-342891" algn="l" defTabSz="914377" rtl="0" eaLnBrk="1" latinLnBrk="0" hangingPunct="1">
        <a:spcBef>
          <a:spcPct val="20000"/>
        </a:spcBef>
        <a:buClr>
          <a:srgbClr val="FFD500"/>
        </a:buClr>
        <a:buSzPct val="120000"/>
        <a:buFont typeface="Wingdings" panose="05000000000000000000" pitchFamily="2" charset="2"/>
        <a:buChar char="§"/>
        <a:defRPr sz="2400" i="1" kern="1200">
          <a:solidFill>
            <a:schemeClr val="tx1"/>
          </a:solidFill>
          <a:latin typeface="+mn-lt"/>
          <a:ea typeface="+mn-ea"/>
          <a:cs typeface="+mn-cs"/>
        </a:defRPr>
      </a:lvl1pPr>
      <a:lvl2pPr marL="742932" indent="-285744" algn="l" defTabSz="914377" rtl="0" eaLnBrk="1" latinLnBrk="0" hangingPunct="1">
        <a:spcBef>
          <a:spcPct val="20000"/>
        </a:spcBef>
        <a:buClr>
          <a:srgbClr val="8B2231"/>
        </a:buClr>
        <a:buFont typeface="Arial" pitchFamily="34" charset="0"/>
        <a:buChar char="•"/>
        <a:defRPr sz="2000" i="1"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1800" i="1"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p:cNvSpPr>
            <a:spLocks noGrp="1"/>
          </p:cNvSpPr>
          <p:nvPr>
            <p:ph type="ctrTitle"/>
          </p:nvPr>
        </p:nvSpPr>
        <p:spPr>
          <a:xfrm>
            <a:off x="613037" y="3292036"/>
            <a:ext cx="9144000" cy="1915297"/>
          </a:xfrm>
        </p:spPr>
        <p:txBody>
          <a:bodyPr>
            <a:normAutofit fontScale="90000"/>
          </a:bodyPr>
          <a:lstStyle/>
          <a:p>
            <a:pPr>
              <a:lnSpc>
                <a:spcPct val="100000"/>
              </a:lnSpc>
              <a:spcBef>
                <a:spcPts val="600"/>
              </a:spcBef>
            </a:pPr>
            <a:r>
              <a:rPr lang="it-IT" dirty="0" smtClean="0"/>
              <a:t>Convocazione Incontro Tecnico </a:t>
            </a:r>
            <a:br>
              <a:rPr lang="it-IT" dirty="0" smtClean="0"/>
            </a:br>
            <a:r>
              <a:rPr lang="it-IT" dirty="0" smtClean="0"/>
              <a:t>Direzione Generale per le Valutazioni e le Autorizzazioni Ambientali del Ministero dell’Ambiente e della Tutela del Territorio e del Mare</a:t>
            </a:r>
            <a:endParaRPr lang="it-IT" dirty="0">
              <a:solidFill>
                <a:srgbClr val="FF0000"/>
              </a:solidFill>
            </a:endParaRPr>
          </a:p>
        </p:txBody>
      </p:sp>
      <p:sp>
        <p:nvSpPr>
          <p:cNvPr id="9" name="Sottotitolo 8"/>
          <p:cNvSpPr>
            <a:spLocks noGrp="1"/>
          </p:cNvSpPr>
          <p:nvPr>
            <p:ph type="subTitle" idx="1"/>
          </p:nvPr>
        </p:nvSpPr>
        <p:spPr/>
        <p:txBody>
          <a:bodyPr/>
          <a:lstStyle/>
          <a:p>
            <a:pPr algn="r" eaLnBrk="0" hangingPunct="0">
              <a:buClr>
                <a:srgbClr val="FFD200"/>
              </a:buClr>
            </a:pPr>
            <a:r>
              <a:rPr lang="en-GB" dirty="0" smtClean="0"/>
              <a:t>Roma, 27 </a:t>
            </a:r>
            <a:r>
              <a:rPr lang="en-GB" dirty="0" err="1" smtClean="0"/>
              <a:t>Giugno</a:t>
            </a:r>
            <a:r>
              <a:rPr lang="en-GB" dirty="0" smtClean="0"/>
              <a:t> 2017</a:t>
            </a:r>
            <a:endParaRPr lang="en-GB" sz="2400" dirty="0"/>
          </a:p>
        </p:txBody>
      </p:sp>
      <p:sp>
        <p:nvSpPr>
          <p:cNvPr id="2" name="Segnaposto contenuto 1"/>
          <p:cNvSpPr>
            <a:spLocks noGrp="1"/>
          </p:cNvSpPr>
          <p:nvPr>
            <p:ph sz="quarter" idx="10"/>
          </p:nvPr>
        </p:nvSpPr>
        <p:spPr>
          <a:xfrm>
            <a:off x="613037" y="5207333"/>
            <a:ext cx="10045998" cy="474662"/>
          </a:xfrm>
        </p:spPr>
        <p:txBody>
          <a:bodyPr/>
          <a:lstStyle/>
          <a:p>
            <a:r>
              <a:rPr lang="it-IT" dirty="0" smtClean="0"/>
              <a:t>Eni SpA - Distretto Meridionale – Viggiano (PZ)</a:t>
            </a:r>
          </a:p>
          <a:p>
            <a:r>
              <a:rPr lang="it-IT" u="sng" dirty="0" smtClean="0"/>
              <a:t>Dettaglio nota Serbatoi di Stoccaggio Olio – Prof. A. Mandolini</a:t>
            </a:r>
            <a:endParaRPr lang="it-IT" u="sng" dirty="0"/>
          </a:p>
        </p:txBody>
      </p:sp>
    </p:spTree>
    <p:extLst>
      <p:ext uri="{BB962C8B-B14F-4D97-AF65-F5344CB8AC3E}">
        <p14:creationId xmlns:p14="http://schemas.microsoft.com/office/powerpoint/2010/main" val="591847265"/>
      </p:ext>
    </p:ext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2250980" y="1385794"/>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A</a:t>
            </a:r>
          </a:p>
        </p:txBody>
      </p:sp>
      <p:sp>
        <p:nvSpPr>
          <p:cNvPr id="13" name="Rettangolo 12"/>
          <p:cNvSpPr/>
          <p:nvPr/>
        </p:nvSpPr>
        <p:spPr>
          <a:xfrm>
            <a:off x="6771392" y="1386728"/>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C</a:t>
            </a:r>
          </a:p>
        </p:txBody>
      </p:sp>
      <p:sp>
        <p:nvSpPr>
          <p:cNvPr id="12" name="Rettangolo 11"/>
          <p:cNvSpPr/>
          <p:nvPr/>
        </p:nvSpPr>
        <p:spPr>
          <a:xfrm>
            <a:off x="9052699" y="1382042"/>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D</a:t>
            </a:r>
          </a:p>
        </p:txBody>
      </p:sp>
      <p:sp>
        <p:nvSpPr>
          <p:cNvPr id="14" name="Rettangolo 13"/>
          <p:cNvSpPr/>
          <p:nvPr/>
        </p:nvSpPr>
        <p:spPr>
          <a:xfrm>
            <a:off x="4539321" y="1384380"/>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B</a:t>
            </a:r>
          </a:p>
        </p:txBody>
      </p:sp>
      <p:sp>
        <p:nvSpPr>
          <p:cNvPr id="59" name="CasellaDiTesto 58"/>
          <p:cNvSpPr txBox="1"/>
          <p:nvPr/>
        </p:nvSpPr>
        <p:spPr>
          <a:xfrm>
            <a:off x="519586" y="5421478"/>
            <a:ext cx="10234140" cy="1015663"/>
          </a:xfrm>
          <a:prstGeom prst="rect">
            <a:avLst/>
          </a:prstGeom>
          <a:noFill/>
        </p:spPr>
        <p:txBody>
          <a:bodyPr wrap="square" rtlCol="0">
            <a:spAutoFit/>
          </a:bodyPr>
          <a:lstStyle/>
          <a:p>
            <a:r>
              <a:rPr lang="it-IT" sz="2000" b="1" dirty="0"/>
              <a:t>I valori di permeabilità, stimati dalle prove CPT, confermano la riduzione di almeno 2 ordini di grandezza (100 volte) nel passare dagli strati superiori (molto variabili, dell’ordine di 10</a:t>
            </a:r>
            <a:r>
              <a:rPr lang="it-IT" sz="2000" b="1" baseline="30000" dirty="0"/>
              <a:t>-8</a:t>
            </a:r>
            <a:r>
              <a:rPr lang="it-IT" sz="2000" b="1" dirty="0"/>
              <a:t> m/s) al livello limo-argilloso o </a:t>
            </a:r>
            <a:r>
              <a:rPr lang="it-IT" sz="2000" b="1" dirty="0" err="1"/>
              <a:t>argillo</a:t>
            </a:r>
            <a:r>
              <a:rPr lang="it-IT" sz="2000" b="1" dirty="0"/>
              <a:t>-limoso inferiore (molto meno variabile, dell’ordine di 10</a:t>
            </a:r>
            <a:r>
              <a:rPr lang="it-IT" sz="2000" b="1" baseline="30000" dirty="0"/>
              <a:t>-6</a:t>
            </a:r>
            <a:r>
              <a:rPr lang="it-IT" sz="2000" b="1" dirty="0"/>
              <a:t> m/s).</a:t>
            </a:r>
          </a:p>
        </p:txBody>
      </p:sp>
      <p:pic>
        <p:nvPicPr>
          <p:cNvPr id="6" name="Immagine 5"/>
          <p:cNvPicPr>
            <a:picLocks noChangeAspect="1"/>
          </p:cNvPicPr>
          <p:nvPr/>
        </p:nvPicPr>
        <p:blipFill>
          <a:blip r:embed="rId2"/>
          <a:stretch>
            <a:fillRect/>
          </a:stretch>
        </p:blipFill>
        <p:spPr>
          <a:xfrm>
            <a:off x="6308638" y="1932854"/>
            <a:ext cx="1956986" cy="3420152"/>
          </a:xfrm>
          <a:prstGeom prst="rect">
            <a:avLst/>
          </a:prstGeom>
        </p:spPr>
      </p:pic>
      <p:pic>
        <p:nvPicPr>
          <p:cNvPr id="8" name="Immagine 7"/>
          <p:cNvPicPr>
            <a:picLocks noChangeAspect="1"/>
          </p:cNvPicPr>
          <p:nvPr/>
        </p:nvPicPr>
        <p:blipFill>
          <a:blip r:embed="rId3"/>
          <a:stretch>
            <a:fillRect/>
          </a:stretch>
        </p:blipFill>
        <p:spPr>
          <a:xfrm>
            <a:off x="8550024" y="1932854"/>
            <a:ext cx="1956986" cy="3420152"/>
          </a:xfrm>
          <a:prstGeom prst="rect">
            <a:avLst/>
          </a:prstGeom>
        </p:spPr>
      </p:pic>
      <p:pic>
        <p:nvPicPr>
          <p:cNvPr id="9" name="Immagine 8"/>
          <p:cNvPicPr>
            <a:picLocks noChangeAspect="1"/>
          </p:cNvPicPr>
          <p:nvPr/>
        </p:nvPicPr>
        <p:blipFill>
          <a:blip r:embed="rId4"/>
          <a:stretch>
            <a:fillRect/>
          </a:stretch>
        </p:blipFill>
        <p:spPr>
          <a:xfrm>
            <a:off x="4097671" y="1932854"/>
            <a:ext cx="1956986" cy="3420152"/>
          </a:xfrm>
          <a:prstGeom prst="rect">
            <a:avLst/>
          </a:prstGeom>
        </p:spPr>
      </p:pic>
      <p:pic>
        <p:nvPicPr>
          <p:cNvPr id="10" name="Immagine 9"/>
          <p:cNvPicPr>
            <a:picLocks noChangeAspect="1"/>
          </p:cNvPicPr>
          <p:nvPr/>
        </p:nvPicPr>
        <p:blipFill>
          <a:blip r:embed="rId5"/>
          <a:stretch>
            <a:fillRect/>
          </a:stretch>
        </p:blipFill>
        <p:spPr>
          <a:xfrm>
            <a:off x="1783443" y="1932854"/>
            <a:ext cx="1956986" cy="3420152"/>
          </a:xfrm>
          <a:prstGeom prst="rect">
            <a:avLst/>
          </a:prstGeom>
        </p:spPr>
      </p:pic>
      <p:cxnSp>
        <p:nvCxnSpPr>
          <p:cNvPr id="16" name="Connettore 1 15"/>
          <p:cNvCxnSpPr/>
          <p:nvPr/>
        </p:nvCxnSpPr>
        <p:spPr>
          <a:xfrm>
            <a:off x="2628314" y="3367748"/>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4926037" y="3345165"/>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Connettore 1 21"/>
          <p:cNvCxnSpPr/>
          <p:nvPr/>
        </p:nvCxnSpPr>
        <p:spPr>
          <a:xfrm>
            <a:off x="7146388" y="3367748"/>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Connettore 1 24"/>
          <p:cNvCxnSpPr/>
          <p:nvPr/>
        </p:nvCxnSpPr>
        <p:spPr>
          <a:xfrm>
            <a:off x="9401908" y="3345164"/>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a:off x="9849729" y="2601059"/>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Connettore 1 26"/>
          <p:cNvCxnSpPr/>
          <p:nvPr/>
        </p:nvCxnSpPr>
        <p:spPr>
          <a:xfrm>
            <a:off x="7596553" y="2601058"/>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Connettore 1 27"/>
          <p:cNvCxnSpPr/>
          <p:nvPr/>
        </p:nvCxnSpPr>
        <p:spPr>
          <a:xfrm>
            <a:off x="5406682" y="2578475"/>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Connettore 1 28"/>
          <p:cNvCxnSpPr/>
          <p:nvPr/>
        </p:nvCxnSpPr>
        <p:spPr>
          <a:xfrm>
            <a:off x="3083168" y="2601057"/>
            <a:ext cx="0" cy="76668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0" name="Titolo 1"/>
          <p:cNvSpPr txBox="1">
            <a:spLocks/>
          </p:cNvSpPr>
          <p:nvPr/>
        </p:nvSpPr>
        <p:spPr>
          <a:xfrm>
            <a:off x="641245" y="49654"/>
            <a:ext cx="10731605" cy="778099"/>
          </a:xfrm>
          <a:prstGeom prst="rect">
            <a:avLst/>
          </a:prstGeom>
        </p:spPr>
        <p:txBody>
          <a:bodyPr vert="horz" lIns="91440" tIns="45720" rIns="91440" bIns="45720" rtlCol="0" anchor="ctr">
            <a:normAutofit/>
          </a:bodyPr>
          <a:lstStyle>
            <a:defPPr>
              <a:defRPr lang="it-IT"/>
            </a:defPPr>
            <a:lvl1pPr defTabSz="914377">
              <a:lnSpc>
                <a:spcPts val="2400"/>
              </a:lnSpc>
              <a:spcBef>
                <a:spcPct val="0"/>
              </a:spcBef>
              <a:buNone/>
              <a:defRPr sz="2400" b="1" i="0">
                <a:solidFill>
                  <a:prstClr val="black"/>
                </a:solidFill>
                <a:latin typeface="+mj-lt"/>
                <a:ea typeface="+mj-ea"/>
                <a:cs typeface="+mj-cs"/>
              </a:defRPr>
            </a:lvl1pPr>
          </a:lstStyle>
          <a:p>
            <a:r>
              <a:rPr lang="it-IT" dirty="0"/>
              <a:t>La </a:t>
            </a:r>
            <a:r>
              <a:rPr lang="it-IT" dirty="0" smtClean="0"/>
              <a:t>permeabilità</a:t>
            </a:r>
            <a:endParaRPr lang="it-IT" dirty="0"/>
          </a:p>
        </p:txBody>
      </p:sp>
    </p:spTree>
    <p:extLst>
      <p:ext uri="{BB962C8B-B14F-4D97-AF65-F5344CB8AC3E}">
        <p14:creationId xmlns:p14="http://schemas.microsoft.com/office/powerpoint/2010/main" val="33116596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087626" y="1496304"/>
            <a:ext cx="5173980" cy="3108543"/>
          </a:xfrm>
          <a:prstGeom prst="rect">
            <a:avLst/>
          </a:prstGeom>
          <a:noFill/>
        </p:spPr>
        <p:txBody>
          <a:bodyPr wrap="none" rtlCol="0">
            <a:spAutoFit/>
          </a:bodyPr>
          <a:lstStyle/>
          <a:p>
            <a:pPr marL="342900" indent="-342900">
              <a:buAutoNum type="arabicParenR"/>
            </a:pPr>
            <a:r>
              <a:rPr lang="it-IT" sz="2800" b="1" dirty="0">
                <a:solidFill>
                  <a:schemeClr val="bg1">
                    <a:lumMod val="75000"/>
                  </a:schemeClr>
                </a:solidFill>
              </a:rPr>
              <a:t> Volume significativo</a:t>
            </a:r>
          </a:p>
          <a:p>
            <a:pPr marL="342900" indent="-342900">
              <a:buAutoNum type="arabicParenR"/>
            </a:pPr>
            <a:endParaRPr lang="it-IT" sz="2800" b="1" dirty="0"/>
          </a:p>
          <a:p>
            <a:pPr marL="342900" indent="-342900">
              <a:buAutoNum type="arabicParenR"/>
            </a:pPr>
            <a:r>
              <a:rPr lang="it-IT" sz="2800" b="1" dirty="0"/>
              <a:t> Modello geologico preliminare</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Informazioni progettuali</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Elevata sismicità dell’area</a:t>
            </a:r>
          </a:p>
        </p:txBody>
      </p:sp>
    </p:spTree>
    <p:extLst>
      <p:ext uri="{BB962C8B-B14F-4D97-AF65-F5344CB8AC3E}">
        <p14:creationId xmlns:p14="http://schemas.microsoft.com/office/powerpoint/2010/main" val="636309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223270" y="847578"/>
            <a:ext cx="9787630" cy="5899848"/>
          </a:xfrm>
          <a:prstGeom prst="rect">
            <a:avLst/>
          </a:prstGeom>
        </p:spPr>
      </p:pic>
      <p:sp>
        <p:nvSpPr>
          <p:cNvPr id="3" name="CasellaDiTesto 2"/>
          <p:cNvSpPr txBox="1"/>
          <p:nvPr/>
        </p:nvSpPr>
        <p:spPr>
          <a:xfrm>
            <a:off x="1223270" y="827753"/>
            <a:ext cx="9567553" cy="400110"/>
          </a:xfrm>
          <a:prstGeom prst="rect">
            <a:avLst/>
          </a:prstGeom>
          <a:noFill/>
        </p:spPr>
        <p:txBody>
          <a:bodyPr wrap="square" rtlCol="0">
            <a:spAutoFit/>
          </a:bodyPr>
          <a:lstStyle/>
          <a:p>
            <a:r>
              <a:rPr lang="it-IT" sz="2000" b="1" u="sng" dirty="0"/>
              <a:t>La </a:t>
            </a:r>
            <a:r>
              <a:rPr lang="it-IT" sz="2000" b="1" u="sng" dirty="0"/>
              <a:t>g</a:t>
            </a:r>
            <a:r>
              <a:rPr lang="it-IT" sz="2000" b="1" u="sng" dirty="0" smtClean="0"/>
              <a:t>eologia </a:t>
            </a:r>
            <a:r>
              <a:rPr lang="it-IT" sz="2000" b="1" u="sng" dirty="0"/>
              <a:t>del sito, e quindi il modello geologico, non è variato a seguito dell’evento</a:t>
            </a:r>
          </a:p>
        </p:txBody>
      </p:sp>
      <p:pic>
        <p:nvPicPr>
          <p:cNvPr id="4" name="Immagine 3"/>
          <p:cNvPicPr>
            <a:picLocks noChangeAspect="1"/>
          </p:cNvPicPr>
          <p:nvPr/>
        </p:nvPicPr>
        <p:blipFill>
          <a:blip r:embed="rId3"/>
          <a:stretch>
            <a:fillRect/>
          </a:stretch>
        </p:blipFill>
        <p:spPr>
          <a:xfrm>
            <a:off x="6760962" y="3479419"/>
            <a:ext cx="4421388" cy="1031875"/>
          </a:xfrm>
          <a:prstGeom prst="rect">
            <a:avLst/>
          </a:prstGeom>
        </p:spPr>
      </p:pic>
      <p:sp>
        <p:nvSpPr>
          <p:cNvPr id="5" name="Titolo 1"/>
          <p:cNvSpPr txBox="1">
            <a:spLocks/>
          </p:cNvSpPr>
          <p:nvPr/>
        </p:nvSpPr>
        <p:spPr>
          <a:xfrm>
            <a:off x="641243" y="245097"/>
            <a:ext cx="10731605" cy="441254"/>
          </a:xfrm>
          <a:prstGeom prst="rect">
            <a:avLst/>
          </a:prstGeom>
        </p:spPr>
        <p:txBody>
          <a:bodyPr vert="horz" lIns="90000" tIns="45720" rIns="90000" bIns="45720" rtlCol="0" anchor="b">
            <a:normAutofit/>
          </a:bodyPr>
          <a:lstStyle>
            <a:lvl1pPr algn="ctr" defTabSz="914377" rtl="0" eaLnBrk="1" latinLnBrk="0" hangingPunct="1">
              <a:lnSpc>
                <a:spcPts val="2400"/>
              </a:lnSpc>
              <a:spcBef>
                <a:spcPct val="0"/>
              </a:spcBef>
              <a:buNone/>
              <a:defRPr sz="6000" b="1" i="0" kern="1200">
                <a:solidFill>
                  <a:schemeClr val="tx1"/>
                </a:solidFill>
                <a:latin typeface="+mj-lt"/>
                <a:ea typeface="+mj-ea"/>
                <a:cs typeface="+mj-cs"/>
              </a:defRPr>
            </a:lvl1pPr>
          </a:lstStyle>
          <a:p>
            <a:pPr algn="l"/>
            <a:r>
              <a:rPr lang="it-IT" sz="2400" dirty="0" smtClean="0">
                <a:solidFill>
                  <a:prstClr val="black"/>
                </a:solidFill>
              </a:rPr>
              <a:t>Geologia del sito</a:t>
            </a:r>
            <a:endParaRPr lang="it-IT" sz="2400" dirty="0"/>
          </a:p>
        </p:txBody>
      </p:sp>
    </p:spTree>
    <p:extLst>
      <p:ext uri="{BB962C8B-B14F-4D97-AF65-F5344CB8AC3E}">
        <p14:creationId xmlns:p14="http://schemas.microsoft.com/office/powerpoint/2010/main" val="21678776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087626" y="1410579"/>
            <a:ext cx="5173980" cy="3108543"/>
          </a:xfrm>
          <a:prstGeom prst="rect">
            <a:avLst/>
          </a:prstGeom>
          <a:noFill/>
        </p:spPr>
        <p:txBody>
          <a:bodyPr wrap="none" rtlCol="0">
            <a:spAutoFit/>
          </a:bodyPr>
          <a:lstStyle/>
          <a:p>
            <a:pPr marL="342900" indent="-342900">
              <a:buAutoNum type="arabicParenR"/>
            </a:pPr>
            <a:r>
              <a:rPr lang="it-IT" sz="2800" b="1" dirty="0">
                <a:solidFill>
                  <a:schemeClr val="bg1">
                    <a:lumMod val="75000"/>
                  </a:schemeClr>
                </a:solidFill>
              </a:rPr>
              <a:t> Volume significativo</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Modello geologico preliminare</a:t>
            </a:r>
          </a:p>
          <a:p>
            <a:pPr marL="342900" indent="-342900">
              <a:buAutoNum type="arabicParenR"/>
            </a:pPr>
            <a:endParaRPr lang="it-IT" sz="2800" b="1" dirty="0"/>
          </a:p>
          <a:p>
            <a:pPr marL="342900" indent="-342900">
              <a:buAutoNum type="arabicParenR"/>
            </a:pPr>
            <a:r>
              <a:rPr lang="it-IT" sz="2800" b="1" dirty="0"/>
              <a:t> Informazioni progettuali</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Elevata sismicità dell’area</a:t>
            </a:r>
          </a:p>
        </p:txBody>
      </p:sp>
    </p:spTree>
    <p:extLst>
      <p:ext uri="{BB962C8B-B14F-4D97-AF65-F5344CB8AC3E}">
        <p14:creationId xmlns:p14="http://schemas.microsoft.com/office/powerpoint/2010/main" val="401985486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1012723" y="1370277"/>
            <a:ext cx="9988648" cy="2677656"/>
          </a:xfrm>
          <a:prstGeom prst="rect">
            <a:avLst/>
          </a:prstGeom>
          <a:noFill/>
        </p:spPr>
        <p:txBody>
          <a:bodyPr wrap="square" rtlCol="0">
            <a:spAutoFit/>
          </a:bodyPr>
          <a:lstStyle/>
          <a:p>
            <a:r>
              <a:rPr lang="it-IT" sz="2400" b="1" dirty="0"/>
              <a:t>Le informazioni progettuali sono state tratte dai seguenti documenti:</a:t>
            </a:r>
          </a:p>
          <a:p>
            <a:endParaRPr lang="it-IT" sz="2400" b="1" dirty="0"/>
          </a:p>
          <a:p>
            <a:pPr marL="342900" indent="-342900">
              <a:buFont typeface="Arial" panose="020B0604020202020204" pitchFamily="34" charset="0"/>
              <a:buChar char="•"/>
            </a:pPr>
            <a:r>
              <a:rPr lang="it-IT" sz="2400" b="1" dirty="0"/>
              <a:t>Relazione di calcolo – Fondazione per V220-TB-001-A/B/C/D – Zona “A” </a:t>
            </a:r>
            <a:endParaRPr lang="it-IT" sz="2400" b="1" dirty="0" smtClean="0"/>
          </a:p>
          <a:p>
            <a:r>
              <a:rPr lang="it-IT" sz="2400" b="1" dirty="0" smtClean="0"/>
              <a:t>      Documento </a:t>
            </a:r>
            <a:r>
              <a:rPr lang="it-IT" sz="2400" b="1" dirty="0"/>
              <a:t>0779/00-DA-CC-14008</a:t>
            </a:r>
          </a:p>
          <a:p>
            <a:pPr marL="342900" indent="-342900">
              <a:buFont typeface="Arial" panose="020B0604020202020204" pitchFamily="34" charset="0"/>
              <a:buChar char="•"/>
            </a:pPr>
            <a:endParaRPr lang="it-IT" sz="2400" b="1" dirty="0"/>
          </a:p>
          <a:p>
            <a:pPr marL="342900" indent="-342900">
              <a:buFont typeface="Arial" panose="020B0604020202020204" pitchFamily="34" charset="0"/>
              <a:buChar char="•"/>
            </a:pPr>
            <a:r>
              <a:rPr lang="it-IT" sz="2400" b="1" dirty="0"/>
              <a:t>Tavola “Disegni costruttivi serbatoi V220TB001A/B/C/D</a:t>
            </a:r>
            <a:r>
              <a:rPr lang="it-IT" sz="2400" b="1" dirty="0" smtClean="0"/>
              <a:t>”</a:t>
            </a:r>
          </a:p>
          <a:p>
            <a:r>
              <a:rPr lang="it-IT" sz="2400" b="1" dirty="0" smtClean="0"/>
              <a:t>      cod</a:t>
            </a:r>
            <a:r>
              <a:rPr lang="it-IT" sz="2400" b="1" dirty="0"/>
              <a:t>. 0779/00CADF13008</a:t>
            </a:r>
          </a:p>
        </p:txBody>
      </p:sp>
      <p:sp>
        <p:nvSpPr>
          <p:cNvPr id="4" name="Titolo 1"/>
          <p:cNvSpPr txBox="1">
            <a:spLocks/>
          </p:cNvSpPr>
          <p:nvPr/>
        </p:nvSpPr>
        <p:spPr>
          <a:xfrm>
            <a:off x="641244" y="103695"/>
            <a:ext cx="10731605" cy="573229"/>
          </a:xfrm>
          <a:prstGeom prst="rect">
            <a:avLst/>
          </a:prstGeom>
        </p:spPr>
        <p:txBody>
          <a:bodyPr vert="horz" lIns="90000" tIns="45720" rIns="90000" bIns="45720" rtlCol="0" anchor="b">
            <a:normAutofit/>
          </a:bodyPr>
          <a:lstStyle>
            <a:lvl1pPr algn="ctr" defTabSz="914377" rtl="0" eaLnBrk="1" latinLnBrk="0" hangingPunct="1">
              <a:lnSpc>
                <a:spcPts val="2400"/>
              </a:lnSpc>
              <a:spcBef>
                <a:spcPct val="0"/>
              </a:spcBef>
              <a:buNone/>
              <a:defRPr sz="6000" b="1" i="0" kern="1200">
                <a:solidFill>
                  <a:schemeClr val="tx1"/>
                </a:solidFill>
                <a:latin typeface="+mj-lt"/>
                <a:ea typeface="+mj-ea"/>
                <a:cs typeface="+mj-cs"/>
              </a:defRPr>
            </a:lvl1pPr>
          </a:lstStyle>
          <a:p>
            <a:pPr algn="l"/>
            <a:r>
              <a:rPr lang="it-IT" sz="2400" dirty="0" smtClean="0">
                <a:solidFill>
                  <a:prstClr val="black"/>
                </a:solidFill>
              </a:rPr>
              <a:t>Informazioni progettuali</a:t>
            </a:r>
            <a:endParaRPr lang="it-IT" sz="2400" dirty="0"/>
          </a:p>
        </p:txBody>
      </p:sp>
    </p:spTree>
    <p:extLst>
      <p:ext uri="{BB962C8B-B14F-4D97-AF65-F5344CB8AC3E}">
        <p14:creationId xmlns:p14="http://schemas.microsoft.com/office/powerpoint/2010/main" val="8737005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087626" y="1191504"/>
            <a:ext cx="5173980" cy="3108543"/>
          </a:xfrm>
          <a:prstGeom prst="rect">
            <a:avLst/>
          </a:prstGeom>
          <a:noFill/>
        </p:spPr>
        <p:txBody>
          <a:bodyPr wrap="none" rtlCol="0">
            <a:spAutoFit/>
          </a:bodyPr>
          <a:lstStyle/>
          <a:p>
            <a:pPr marL="342900" indent="-342900">
              <a:buAutoNum type="arabicParenR"/>
            </a:pPr>
            <a:r>
              <a:rPr lang="it-IT" sz="2800" b="1" dirty="0">
                <a:solidFill>
                  <a:schemeClr val="bg1">
                    <a:lumMod val="75000"/>
                  </a:schemeClr>
                </a:solidFill>
              </a:rPr>
              <a:t> Volume significativo</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Modello geologico preliminare</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Informazioni progettuali</a:t>
            </a:r>
          </a:p>
          <a:p>
            <a:pPr marL="342900" indent="-342900">
              <a:buAutoNum type="arabicParenR"/>
            </a:pPr>
            <a:endParaRPr lang="it-IT" sz="2800" b="1" dirty="0"/>
          </a:p>
          <a:p>
            <a:pPr marL="342900" indent="-342900">
              <a:buAutoNum type="arabicParenR"/>
            </a:pPr>
            <a:r>
              <a:rPr lang="it-IT" sz="2800" b="1" dirty="0"/>
              <a:t> Elevata sismicità dell’area</a:t>
            </a:r>
          </a:p>
        </p:txBody>
      </p:sp>
    </p:spTree>
    <p:extLst>
      <p:ext uri="{BB962C8B-B14F-4D97-AF65-F5344CB8AC3E}">
        <p14:creationId xmlns:p14="http://schemas.microsoft.com/office/powerpoint/2010/main" val="33824290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6608252" y="1137090"/>
            <a:ext cx="4059748" cy="5501472"/>
          </a:xfrm>
          <a:prstGeom prst="rect">
            <a:avLst/>
          </a:prstGeom>
        </p:spPr>
      </p:pic>
      <p:sp>
        <p:nvSpPr>
          <p:cNvPr id="4" name="CasellaDiTesto 3"/>
          <p:cNvSpPr txBox="1"/>
          <p:nvPr/>
        </p:nvSpPr>
        <p:spPr>
          <a:xfrm>
            <a:off x="1003106" y="2318166"/>
            <a:ext cx="5003941" cy="1569660"/>
          </a:xfrm>
          <a:prstGeom prst="rect">
            <a:avLst/>
          </a:prstGeom>
          <a:noFill/>
        </p:spPr>
        <p:txBody>
          <a:bodyPr wrap="square" rtlCol="0">
            <a:spAutoFit/>
          </a:bodyPr>
          <a:lstStyle/>
          <a:p>
            <a:r>
              <a:rPr lang="it-IT" sz="2400" b="1" dirty="0"/>
              <a:t>L’elaborato, alle pag. 18-25,</a:t>
            </a:r>
          </a:p>
          <a:p>
            <a:r>
              <a:rPr lang="it-IT" sz="2400" b="1" dirty="0"/>
              <a:t>contiene l’analisi sismica dell’intero sito ENI-COVA eseguito ai sensi delle NTC2008</a:t>
            </a:r>
          </a:p>
        </p:txBody>
      </p:sp>
      <p:sp>
        <p:nvSpPr>
          <p:cNvPr id="5" name="Titolo 1"/>
          <p:cNvSpPr txBox="1">
            <a:spLocks/>
          </p:cNvSpPr>
          <p:nvPr/>
        </p:nvSpPr>
        <p:spPr>
          <a:xfrm>
            <a:off x="716659" y="169682"/>
            <a:ext cx="10731605" cy="592083"/>
          </a:xfrm>
          <a:prstGeom prst="rect">
            <a:avLst/>
          </a:prstGeom>
        </p:spPr>
        <p:txBody>
          <a:bodyPr vert="horz" lIns="90000" tIns="45720" rIns="90000" bIns="45720" rtlCol="0" anchor="b">
            <a:normAutofit/>
          </a:bodyPr>
          <a:lstStyle>
            <a:lvl1pPr algn="ctr" defTabSz="914377" rtl="0" eaLnBrk="1" latinLnBrk="0" hangingPunct="1">
              <a:lnSpc>
                <a:spcPts val="2400"/>
              </a:lnSpc>
              <a:spcBef>
                <a:spcPct val="0"/>
              </a:spcBef>
              <a:buNone/>
              <a:defRPr sz="6000" b="1" i="0" kern="1200">
                <a:solidFill>
                  <a:schemeClr val="tx1"/>
                </a:solidFill>
                <a:latin typeface="+mj-lt"/>
                <a:ea typeface="+mj-ea"/>
                <a:cs typeface="+mj-cs"/>
              </a:defRPr>
            </a:lvl1pPr>
          </a:lstStyle>
          <a:p>
            <a:pPr algn="l"/>
            <a:r>
              <a:rPr lang="it-IT" sz="2400" dirty="0">
                <a:solidFill>
                  <a:prstClr val="black"/>
                </a:solidFill>
              </a:rPr>
              <a:t>Sismicità dell’area</a:t>
            </a:r>
          </a:p>
        </p:txBody>
      </p:sp>
      <p:sp>
        <p:nvSpPr>
          <p:cNvPr id="2" name="CasellaDiTesto 1"/>
          <p:cNvSpPr txBox="1"/>
          <p:nvPr/>
        </p:nvSpPr>
        <p:spPr>
          <a:xfrm>
            <a:off x="2195897" y="1111294"/>
            <a:ext cx="2618358" cy="461665"/>
          </a:xfrm>
          <a:prstGeom prst="rect">
            <a:avLst/>
          </a:prstGeom>
          <a:noFill/>
        </p:spPr>
        <p:txBody>
          <a:bodyPr wrap="square" rtlCol="0">
            <a:spAutoFit/>
          </a:bodyPr>
          <a:lstStyle/>
          <a:p>
            <a:r>
              <a:rPr lang="it-IT" sz="2400" b="1" dirty="0"/>
              <a:t>Sismicità dell’area</a:t>
            </a:r>
          </a:p>
        </p:txBody>
      </p:sp>
    </p:spTree>
    <p:extLst>
      <p:ext uri="{BB962C8B-B14F-4D97-AF65-F5344CB8AC3E}">
        <p14:creationId xmlns:p14="http://schemas.microsoft.com/office/powerpoint/2010/main" val="2239456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47303" y="310646"/>
            <a:ext cx="8796021" cy="461665"/>
          </a:xfrm>
          <a:prstGeom prst="rect">
            <a:avLst/>
          </a:prstGeom>
          <a:noFill/>
        </p:spPr>
        <p:txBody>
          <a:bodyPr wrap="square" rtlCol="0">
            <a:spAutoFit/>
          </a:bodyPr>
          <a:lstStyle/>
          <a:p>
            <a:r>
              <a:rPr lang="it-IT" sz="2400" b="1" dirty="0"/>
              <a:t>Sismicità dell’area</a:t>
            </a:r>
            <a:endParaRPr lang="it-IT" sz="2400" b="1" dirty="0"/>
          </a:p>
        </p:txBody>
      </p:sp>
      <p:sp>
        <p:nvSpPr>
          <p:cNvPr id="5" name="CasellaDiTesto 4"/>
          <p:cNvSpPr txBox="1"/>
          <p:nvPr/>
        </p:nvSpPr>
        <p:spPr>
          <a:xfrm>
            <a:off x="1785259" y="1277265"/>
            <a:ext cx="8592457" cy="1938992"/>
          </a:xfrm>
          <a:prstGeom prst="rect">
            <a:avLst/>
          </a:prstGeom>
          <a:noFill/>
        </p:spPr>
        <p:txBody>
          <a:bodyPr wrap="square" rtlCol="0">
            <a:spAutoFit/>
          </a:bodyPr>
          <a:lstStyle/>
          <a:p>
            <a:r>
              <a:rPr lang="it-IT" sz="2400" b="1" dirty="0"/>
              <a:t>Poiché siamo in presenza di costruzioni esistenti, il capitolo di riferimento delle NTC2008 è il cap. 8, che classifica gli interventi in:</a:t>
            </a:r>
          </a:p>
          <a:p>
            <a:endParaRPr lang="it-IT" sz="2400" b="1" dirty="0"/>
          </a:p>
          <a:p>
            <a:endParaRPr lang="it-IT" sz="2400" b="1" dirty="0"/>
          </a:p>
        </p:txBody>
      </p:sp>
      <p:pic>
        <p:nvPicPr>
          <p:cNvPr id="6" name="Immagine 5"/>
          <p:cNvPicPr>
            <a:picLocks noChangeAspect="1"/>
          </p:cNvPicPr>
          <p:nvPr/>
        </p:nvPicPr>
        <p:blipFill>
          <a:blip r:embed="rId2"/>
          <a:stretch>
            <a:fillRect/>
          </a:stretch>
        </p:blipFill>
        <p:spPr>
          <a:xfrm>
            <a:off x="1784253" y="2508476"/>
            <a:ext cx="8644781" cy="828000"/>
          </a:xfrm>
          <a:prstGeom prst="rect">
            <a:avLst/>
          </a:prstGeom>
        </p:spPr>
      </p:pic>
      <p:pic>
        <p:nvPicPr>
          <p:cNvPr id="7" name="Immagine 6"/>
          <p:cNvPicPr>
            <a:picLocks noChangeAspect="1"/>
          </p:cNvPicPr>
          <p:nvPr/>
        </p:nvPicPr>
        <p:blipFill>
          <a:blip r:embed="rId3"/>
          <a:stretch>
            <a:fillRect/>
          </a:stretch>
        </p:blipFill>
        <p:spPr>
          <a:xfrm>
            <a:off x="1738342" y="3363644"/>
            <a:ext cx="8519661" cy="792000"/>
          </a:xfrm>
          <a:prstGeom prst="rect">
            <a:avLst/>
          </a:prstGeom>
        </p:spPr>
      </p:pic>
    </p:spTree>
    <p:extLst>
      <p:ext uri="{BB962C8B-B14F-4D97-AF65-F5344CB8AC3E}">
        <p14:creationId xmlns:p14="http://schemas.microsoft.com/office/powerpoint/2010/main" val="2812608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37877" y="297161"/>
            <a:ext cx="8796021" cy="461665"/>
          </a:xfrm>
          <a:prstGeom prst="rect">
            <a:avLst/>
          </a:prstGeom>
          <a:noFill/>
        </p:spPr>
        <p:txBody>
          <a:bodyPr wrap="square" rtlCol="0">
            <a:spAutoFit/>
          </a:bodyPr>
          <a:lstStyle/>
          <a:p>
            <a:r>
              <a:rPr lang="it-IT" sz="2400" b="1" dirty="0"/>
              <a:t>Sismicità dell’area</a:t>
            </a:r>
            <a:endParaRPr lang="it-IT" sz="2400" b="1" dirty="0"/>
          </a:p>
        </p:txBody>
      </p:sp>
      <p:sp>
        <p:nvSpPr>
          <p:cNvPr id="5" name="CasellaDiTesto 4"/>
          <p:cNvSpPr txBox="1"/>
          <p:nvPr/>
        </p:nvSpPr>
        <p:spPr>
          <a:xfrm>
            <a:off x="1785259" y="1277266"/>
            <a:ext cx="8592457" cy="1200329"/>
          </a:xfrm>
          <a:prstGeom prst="rect">
            <a:avLst/>
          </a:prstGeom>
          <a:noFill/>
        </p:spPr>
        <p:txBody>
          <a:bodyPr wrap="square" rtlCol="0">
            <a:spAutoFit/>
          </a:bodyPr>
          <a:lstStyle/>
          <a:p>
            <a:r>
              <a:rPr lang="it-IT" sz="2400" b="1" dirty="0"/>
              <a:t>Poiché siamo in presenza di costruzioni esistenti, il capitolo di riferimento delle NTC2008 è il cap. 8, che classifica gli interventi in:</a:t>
            </a:r>
            <a:endParaRPr lang="it-IT" sz="2400" b="1" dirty="0"/>
          </a:p>
        </p:txBody>
      </p:sp>
      <p:pic>
        <p:nvPicPr>
          <p:cNvPr id="6" name="Immagine 5"/>
          <p:cNvPicPr>
            <a:picLocks noChangeAspect="1"/>
          </p:cNvPicPr>
          <p:nvPr/>
        </p:nvPicPr>
        <p:blipFill>
          <a:blip r:embed="rId2"/>
          <a:stretch>
            <a:fillRect/>
          </a:stretch>
        </p:blipFill>
        <p:spPr>
          <a:xfrm>
            <a:off x="1784253" y="2508476"/>
            <a:ext cx="8644781" cy="828000"/>
          </a:xfrm>
          <a:prstGeom prst="rect">
            <a:avLst/>
          </a:prstGeom>
        </p:spPr>
      </p:pic>
      <p:pic>
        <p:nvPicPr>
          <p:cNvPr id="7" name="Immagine 6"/>
          <p:cNvPicPr>
            <a:picLocks noChangeAspect="1"/>
          </p:cNvPicPr>
          <p:nvPr/>
        </p:nvPicPr>
        <p:blipFill>
          <a:blip r:embed="rId3"/>
          <a:stretch>
            <a:fillRect/>
          </a:stretch>
        </p:blipFill>
        <p:spPr>
          <a:xfrm>
            <a:off x="1738342" y="3363644"/>
            <a:ext cx="8519661" cy="792000"/>
          </a:xfrm>
          <a:prstGeom prst="rect">
            <a:avLst/>
          </a:prstGeom>
        </p:spPr>
      </p:pic>
      <p:sp>
        <p:nvSpPr>
          <p:cNvPr id="8" name="CasellaDiTesto 7"/>
          <p:cNvSpPr txBox="1"/>
          <p:nvPr/>
        </p:nvSpPr>
        <p:spPr>
          <a:xfrm>
            <a:off x="1789945" y="4566750"/>
            <a:ext cx="8592457" cy="1877437"/>
          </a:xfrm>
          <a:prstGeom prst="rect">
            <a:avLst/>
          </a:prstGeom>
          <a:noFill/>
        </p:spPr>
        <p:txBody>
          <a:bodyPr wrap="square" rtlCol="0">
            <a:spAutoFit/>
          </a:bodyPr>
          <a:lstStyle/>
          <a:p>
            <a:r>
              <a:rPr lang="it-IT" sz="2000" b="1" dirty="0"/>
              <a:t>Gli </a:t>
            </a:r>
            <a:r>
              <a:rPr lang="it-IT" sz="2000" b="1" dirty="0">
                <a:solidFill>
                  <a:srgbClr val="FF0000"/>
                </a:solidFill>
              </a:rPr>
              <a:t>interventi di adeguamento </a:t>
            </a:r>
            <a:r>
              <a:rPr lang="it-IT" sz="2000" b="1" dirty="0"/>
              <a:t>comportano sostanziali modifiche alla struttura </a:t>
            </a:r>
            <a:r>
              <a:rPr lang="it-IT" sz="2000" b="1" dirty="0" err="1"/>
              <a:t>pre</a:t>
            </a:r>
            <a:r>
              <a:rPr lang="it-IT" sz="2000" b="1" dirty="0"/>
              <a:t>-esistente (sopraelevazioni, ampliamenti, cambio di destinazione d’uso, ecc.).</a:t>
            </a:r>
          </a:p>
          <a:p>
            <a:endParaRPr lang="it-IT" sz="2000" b="1" dirty="0"/>
          </a:p>
          <a:p>
            <a:pPr algn="ctr"/>
            <a:r>
              <a:rPr lang="it-IT" sz="3200" b="1" dirty="0">
                <a:solidFill>
                  <a:srgbClr val="FF0000"/>
                </a:solidFill>
              </a:rPr>
              <a:t>NON È IL NOSTRO CASO</a:t>
            </a:r>
            <a:endParaRPr lang="it-IT" sz="3200" b="1" dirty="0">
              <a:solidFill>
                <a:srgbClr val="FF0000"/>
              </a:solidFill>
            </a:endParaRPr>
          </a:p>
        </p:txBody>
      </p:sp>
      <p:cxnSp>
        <p:nvCxnSpPr>
          <p:cNvPr id="9" name="Connettore 1 8"/>
          <p:cNvCxnSpPr/>
          <p:nvPr/>
        </p:nvCxnSpPr>
        <p:spPr>
          <a:xfrm>
            <a:off x="2297723" y="2743200"/>
            <a:ext cx="2201594"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3238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03864" y="302111"/>
            <a:ext cx="8796021" cy="461665"/>
          </a:xfrm>
          <a:prstGeom prst="rect">
            <a:avLst/>
          </a:prstGeom>
          <a:noFill/>
        </p:spPr>
        <p:txBody>
          <a:bodyPr wrap="square" rtlCol="0">
            <a:spAutoFit/>
          </a:bodyPr>
          <a:lstStyle/>
          <a:p>
            <a:r>
              <a:rPr lang="it-IT" sz="2400" b="1" dirty="0"/>
              <a:t>Sismicità dell’area</a:t>
            </a:r>
            <a:endParaRPr lang="it-IT" sz="2400" b="1" dirty="0"/>
          </a:p>
        </p:txBody>
      </p:sp>
      <p:sp>
        <p:nvSpPr>
          <p:cNvPr id="5" name="CasellaDiTesto 4"/>
          <p:cNvSpPr txBox="1"/>
          <p:nvPr/>
        </p:nvSpPr>
        <p:spPr>
          <a:xfrm>
            <a:off x="1785259" y="1277266"/>
            <a:ext cx="8592457" cy="1200329"/>
          </a:xfrm>
          <a:prstGeom prst="rect">
            <a:avLst/>
          </a:prstGeom>
          <a:noFill/>
        </p:spPr>
        <p:txBody>
          <a:bodyPr wrap="square" rtlCol="0">
            <a:spAutoFit/>
          </a:bodyPr>
          <a:lstStyle/>
          <a:p>
            <a:r>
              <a:rPr lang="it-IT" sz="2400" b="1" dirty="0"/>
              <a:t>Poiché siamo in presenza di costruzioni esistenti, il capitolo di riferimento delle NTC2008 è il cap. 8, che classifica gli interventi in:</a:t>
            </a:r>
            <a:endParaRPr lang="it-IT" sz="2400" b="1" dirty="0"/>
          </a:p>
        </p:txBody>
      </p:sp>
      <p:pic>
        <p:nvPicPr>
          <p:cNvPr id="6" name="Immagine 5"/>
          <p:cNvPicPr>
            <a:picLocks noChangeAspect="1"/>
          </p:cNvPicPr>
          <p:nvPr/>
        </p:nvPicPr>
        <p:blipFill>
          <a:blip r:embed="rId2"/>
          <a:stretch>
            <a:fillRect/>
          </a:stretch>
        </p:blipFill>
        <p:spPr>
          <a:xfrm>
            <a:off x="1784253" y="2508476"/>
            <a:ext cx="8644781" cy="828000"/>
          </a:xfrm>
          <a:prstGeom prst="rect">
            <a:avLst/>
          </a:prstGeom>
        </p:spPr>
      </p:pic>
      <p:pic>
        <p:nvPicPr>
          <p:cNvPr id="7" name="Immagine 6"/>
          <p:cNvPicPr>
            <a:picLocks noChangeAspect="1"/>
          </p:cNvPicPr>
          <p:nvPr/>
        </p:nvPicPr>
        <p:blipFill>
          <a:blip r:embed="rId3"/>
          <a:stretch>
            <a:fillRect/>
          </a:stretch>
        </p:blipFill>
        <p:spPr>
          <a:xfrm>
            <a:off x="1738342" y="3363644"/>
            <a:ext cx="8519661" cy="792000"/>
          </a:xfrm>
          <a:prstGeom prst="rect">
            <a:avLst/>
          </a:prstGeom>
        </p:spPr>
      </p:pic>
      <p:sp>
        <p:nvSpPr>
          <p:cNvPr id="8" name="CasellaDiTesto 7"/>
          <p:cNvSpPr txBox="1"/>
          <p:nvPr/>
        </p:nvSpPr>
        <p:spPr>
          <a:xfrm>
            <a:off x="1789945" y="4566750"/>
            <a:ext cx="8592457" cy="1508105"/>
          </a:xfrm>
          <a:prstGeom prst="rect">
            <a:avLst/>
          </a:prstGeom>
          <a:noFill/>
        </p:spPr>
        <p:txBody>
          <a:bodyPr wrap="square" rtlCol="0">
            <a:spAutoFit/>
          </a:bodyPr>
          <a:lstStyle/>
          <a:p>
            <a:r>
              <a:rPr lang="it-IT" sz="2000" b="1" dirty="0"/>
              <a:t>Gli </a:t>
            </a:r>
            <a:r>
              <a:rPr lang="it-IT" sz="2000" b="1" dirty="0">
                <a:solidFill>
                  <a:srgbClr val="FF0000"/>
                </a:solidFill>
              </a:rPr>
              <a:t>interventi di miglioramento </a:t>
            </a:r>
            <a:r>
              <a:rPr lang="it-IT" sz="2000" b="1" dirty="0"/>
              <a:t>sono finalizzati ad accrescere la capacità di resistenza delle strutture esistenti alle azioni considerate.</a:t>
            </a:r>
          </a:p>
          <a:p>
            <a:endParaRPr lang="it-IT" sz="2000" b="1" dirty="0"/>
          </a:p>
          <a:p>
            <a:pPr algn="ctr"/>
            <a:r>
              <a:rPr lang="it-IT" sz="3200" b="1" dirty="0">
                <a:solidFill>
                  <a:srgbClr val="FF0000"/>
                </a:solidFill>
              </a:rPr>
              <a:t>NON È IL NOSTRO CASO</a:t>
            </a:r>
            <a:endParaRPr lang="it-IT" sz="3200" b="1" dirty="0">
              <a:solidFill>
                <a:srgbClr val="FF0000"/>
              </a:solidFill>
            </a:endParaRPr>
          </a:p>
        </p:txBody>
      </p:sp>
      <p:cxnSp>
        <p:nvCxnSpPr>
          <p:cNvPr id="9" name="Connettore 1 8"/>
          <p:cNvCxnSpPr/>
          <p:nvPr/>
        </p:nvCxnSpPr>
        <p:spPr>
          <a:xfrm flipV="1">
            <a:off x="2297724" y="3073791"/>
            <a:ext cx="2419643" cy="1407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97598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41245" y="128654"/>
            <a:ext cx="10731605" cy="778099"/>
          </a:xfrm>
        </p:spPr>
        <p:txBody>
          <a:bodyPr/>
          <a:lstStyle/>
          <a:p>
            <a:r>
              <a:rPr lang="it-IT" dirty="0">
                <a:solidFill>
                  <a:prstClr val="black"/>
                </a:solidFill>
              </a:rPr>
              <a:t>Riscontro Relazione Istruttoria di ISPRA – Osservazioni ARPAB del </a:t>
            </a:r>
            <a:r>
              <a:rPr lang="it-IT" dirty="0" smtClean="0">
                <a:solidFill>
                  <a:prstClr val="black"/>
                </a:solidFill>
              </a:rPr>
              <a:t>20.06.2017 Serbatoi di Stoccaggio Olio </a:t>
            </a:r>
            <a:endParaRPr lang="it-IT" dirty="0"/>
          </a:p>
        </p:txBody>
      </p:sp>
      <p:sp>
        <p:nvSpPr>
          <p:cNvPr id="4" name="Segnaposto numero diapositiva 3"/>
          <p:cNvSpPr>
            <a:spLocks noGrp="1"/>
          </p:cNvSpPr>
          <p:nvPr>
            <p:ph type="sldNum" sz="quarter" idx="12"/>
          </p:nvPr>
        </p:nvSpPr>
        <p:spPr/>
        <p:txBody>
          <a:bodyPr/>
          <a:lstStyle/>
          <a:p>
            <a:fld id="{707872E8-939B-41AC-B617-4CE710FB602C}" type="slidenum">
              <a:rPr lang="it-IT" smtClean="0"/>
              <a:pPr/>
              <a:t>2</a:t>
            </a:fld>
            <a:endParaRPr lang="it-IT"/>
          </a:p>
        </p:txBody>
      </p:sp>
      <p:graphicFrame>
        <p:nvGraphicFramePr>
          <p:cNvPr id="6" name="Segnaposto contenuto 4"/>
          <p:cNvGraphicFramePr>
            <a:graphicFrameLocks/>
          </p:cNvGraphicFramePr>
          <p:nvPr>
            <p:extLst>
              <p:ext uri="{D42A27DB-BD31-4B8C-83A1-F6EECF244321}">
                <p14:modId xmlns:p14="http://schemas.microsoft.com/office/powerpoint/2010/main" val="1939347697"/>
              </p:ext>
            </p:extLst>
          </p:nvPr>
        </p:nvGraphicFramePr>
        <p:xfrm>
          <a:off x="114299" y="906753"/>
          <a:ext cx="11925300" cy="5036847"/>
        </p:xfrm>
        <a:graphic>
          <a:graphicData uri="http://schemas.openxmlformats.org/drawingml/2006/table">
            <a:tbl>
              <a:tblPr firstRow="1" bandRow="1">
                <a:tableStyleId>{5C22544A-7EE6-4342-B048-85BDC9FD1C3A}</a:tableStyleId>
              </a:tblPr>
              <a:tblGrid>
                <a:gridCol w="207288"/>
                <a:gridCol w="4183738"/>
                <a:gridCol w="2895600"/>
                <a:gridCol w="4638674"/>
              </a:tblGrid>
              <a:tr h="445970">
                <a:tc>
                  <a:txBody>
                    <a:bodyPr/>
                    <a:lstStyle/>
                    <a:p>
                      <a:pPr algn="ctr" fontAlgn="ctr"/>
                      <a:r>
                        <a:rPr lang="it-IT" sz="1400" b="1" i="0" u="none" strike="noStrike" dirty="0" smtClean="0">
                          <a:solidFill>
                            <a:srgbClr val="000000"/>
                          </a:solidFill>
                          <a:effectLst/>
                          <a:latin typeface="Calibri" panose="020F0502020204030204" pitchFamily="34" charset="0"/>
                        </a:rPr>
                        <a:t>N.</a:t>
                      </a:r>
                      <a:endParaRPr lang="it-IT"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ctr"/>
                      <a:r>
                        <a:rPr lang="it-IT" sz="1400" b="1" i="0" u="none" strike="noStrike" dirty="0" smtClean="0">
                          <a:solidFill>
                            <a:srgbClr val="000000"/>
                          </a:solidFill>
                          <a:effectLst/>
                          <a:latin typeface="Calibri" panose="020F0502020204030204" pitchFamily="34" charset="0"/>
                        </a:rPr>
                        <a:t>Osservazioni</a:t>
                      </a:r>
                      <a:endParaRPr lang="it-IT" sz="1400" b="1" i="0" u="none" strike="noStrike" dirty="0">
                        <a:solidFill>
                          <a:srgbClr val="000000"/>
                        </a:solidFill>
                        <a:effectLst/>
                        <a:latin typeface="Calibri" panose="020F0502020204030204" pitchFamily="34" charset="0"/>
                      </a:endParaRPr>
                    </a:p>
                  </a:txBody>
                  <a:tcPr marL="9525" marR="9525" marT="9525" marB="0" anchor="ctr"/>
                </a:tc>
                <a:tc>
                  <a:txBody>
                    <a:bodyPr/>
                    <a:lstStyle/>
                    <a:p>
                      <a:pPr marL="0" marR="0" indent="0" algn="ctr" defTabSz="914377" rtl="0" eaLnBrk="1" fontAlgn="ctr" latinLnBrk="0" hangingPunct="1">
                        <a:lnSpc>
                          <a:spcPct val="100000"/>
                        </a:lnSpc>
                        <a:spcBef>
                          <a:spcPts val="0"/>
                        </a:spcBef>
                        <a:spcAft>
                          <a:spcPts val="0"/>
                        </a:spcAft>
                        <a:buClrTx/>
                        <a:buSzTx/>
                        <a:buFontTx/>
                        <a:buNone/>
                        <a:tabLst/>
                        <a:defRPr/>
                      </a:pPr>
                      <a:r>
                        <a:rPr lang="it-IT" sz="1400" b="1" i="0" u="none" strike="noStrike" dirty="0" smtClean="0">
                          <a:solidFill>
                            <a:srgbClr val="000000"/>
                          </a:solidFill>
                          <a:effectLst/>
                          <a:latin typeface="Calibri" panose="020F0502020204030204" pitchFamily="34" charset="0"/>
                        </a:rPr>
                        <a:t>PROPOSTA</a:t>
                      </a:r>
                      <a:r>
                        <a:rPr lang="it-IT" sz="1400" b="1" i="0" u="none" strike="noStrike" baseline="0" dirty="0" smtClean="0">
                          <a:solidFill>
                            <a:srgbClr val="000000"/>
                          </a:solidFill>
                          <a:effectLst/>
                          <a:latin typeface="Calibri" panose="020F0502020204030204" pitchFamily="34" charset="0"/>
                        </a:rPr>
                        <a:t> DI RACCOMANDAZIONE/</a:t>
                      </a:r>
                      <a:r>
                        <a:rPr lang="it-IT" sz="1400" b="1" i="0" u="none" strike="noStrike" dirty="0" smtClean="0">
                          <a:solidFill>
                            <a:srgbClr val="000000"/>
                          </a:solidFill>
                          <a:effectLst/>
                          <a:latin typeface="Calibri" panose="020F0502020204030204" pitchFamily="34" charset="0"/>
                        </a:rPr>
                        <a:t>PRESCRIZIONE</a:t>
                      </a:r>
                    </a:p>
                  </a:txBody>
                  <a:tcPr marL="9525" marR="9525" marT="9525" marB="0" anchor="ctr"/>
                </a:tc>
                <a:tc>
                  <a:txBody>
                    <a:bodyPr/>
                    <a:lstStyle/>
                    <a:p>
                      <a:pPr marL="0" marR="0" indent="0" algn="ctr" defTabSz="914377" rtl="0" eaLnBrk="1" fontAlgn="ctr" latinLnBrk="0" hangingPunct="1">
                        <a:lnSpc>
                          <a:spcPct val="100000"/>
                        </a:lnSpc>
                        <a:spcBef>
                          <a:spcPts val="0"/>
                        </a:spcBef>
                        <a:spcAft>
                          <a:spcPts val="0"/>
                        </a:spcAft>
                        <a:buClrTx/>
                        <a:buSzTx/>
                        <a:buFontTx/>
                        <a:buNone/>
                        <a:tabLst/>
                        <a:defRPr/>
                      </a:pPr>
                      <a:r>
                        <a:rPr lang="it-IT" sz="1400" b="1" i="0" u="none" strike="noStrike" dirty="0" smtClean="0">
                          <a:solidFill>
                            <a:srgbClr val="000000"/>
                          </a:solidFill>
                          <a:effectLst/>
                          <a:latin typeface="Calibri" panose="020F0502020204030204" pitchFamily="34" charset="0"/>
                        </a:rPr>
                        <a:t>AZIONI INTRAPRESE E/O DA INTRAPRENDERE</a:t>
                      </a:r>
                    </a:p>
                  </a:txBody>
                  <a:tcPr marL="9525" marR="9525" marT="9525" marB="0" anchor="ctr"/>
                </a:tc>
              </a:tr>
              <a:tr h="2622613">
                <a:tc>
                  <a:txBody>
                    <a:bodyPr/>
                    <a:lstStyle/>
                    <a:p>
                      <a:pPr algn="ctr" fontAlgn="ctr"/>
                      <a:r>
                        <a:rPr lang="it-IT" sz="1400" b="1" i="0" u="none" strike="noStrike" dirty="0">
                          <a:solidFill>
                            <a:schemeClr val="tx1"/>
                          </a:solidFill>
                          <a:effectLst/>
                          <a:latin typeface="Calibri" panose="020F0502020204030204" pitchFamily="34" charset="0"/>
                        </a:rPr>
                        <a:t>1</a:t>
                      </a:r>
                    </a:p>
                  </a:txBody>
                  <a:tcPr marL="9525" marR="9525" marT="9525" marB="0" anchor="ctr"/>
                </a:tc>
                <a:tc>
                  <a:txBody>
                    <a:bodyPr/>
                    <a:lstStyle/>
                    <a:p>
                      <a:pPr algn="ctr" fontAlgn="ctr"/>
                      <a:r>
                        <a:rPr lang="it-IT" sz="1200" u="none" strike="noStrike" dirty="0">
                          <a:effectLst/>
                          <a:latin typeface="Verdana" panose="020B0604030504040204" pitchFamily="34" charset="0"/>
                          <a:ea typeface="Verdana" panose="020B0604030504040204" pitchFamily="34" charset="0"/>
                          <a:cs typeface="Verdana" panose="020B0604030504040204" pitchFamily="34" charset="0"/>
                        </a:rPr>
                        <a:t>Indagini - Eni riscontrava quanto richiesto, con una proposta di indagini con propria nota </a:t>
                      </a:r>
                      <a:r>
                        <a:rPr lang="it-IT" sz="1200" u="none" strike="noStrike" dirty="0" err="1">
                          <a:effectLst/>
                          <a:latin typeface="Verdana" panose="020B0604030504040204" pitchFamily="34" charset="0"/>
                          <a:ea typeface="Verdana" panose="020B0604030504040204" pitchFamily="34" charset="0"/>
                          <a:cs typeface="Verdana" panose="020B0604030504040204" pitchFamily="34" charset="0"/>
                        </a:rPr>
                        <a:t>prot</a:t>
                      </a:r>
                      <a:r>
                        <a:rPr lang="it-IT" sz="1200" u="none" strike="noStrike" dirty="0">
                          <a:effectLst/>
                          <a:latin typeface="Verdana" panose="020B0604030504040204" pitchFamily="34" charset="0"/>
                          <a:ea typeface="Verdana" panose="020B0604030504040204" pitchFamily="34" charset="0"/>
                          <a:cs typeface="Verdana" panose="020B0604030504040204" pitchFamily="34" charset="0"/>
                        </a:rPr>
                        <a:t>. 1516 del 19/05/2017. Sebbene il documento riporti che "lo scopo dei sondaggi sarà quello di investigare le porzioni di terreno sottoposte all'azione di caricamento dovuta al peso dei serbatoi stessi tramite le relative fondazioni" non sono state riscontrate evidenze circa la porzione di volume significativo ossia quella parte del sottosuolo che risulta influenzata dai serbatoi o che ne influenza il loro comportamento. Le indagini proposte nel documento analizzato non risultano adeguatamente finalizzate, ben quantificate e opportunamente </a:t>
                      </a:r>
                      <a:r>
                        <a:rPr lang="it-IT" sz="1200" u="none" strike="noStrike" dirty="0" smtClean="0">
                          <a:effectLst/>
                          <a:latin typeface="Verdana" panose="020B0604030504040204" pitchFamily="34" charset="0"/>
                          <a:ea typeface="Verdana" panose="020B0604030504040204" pitchFamily="34" charset="0"/>
                          <a:cs typeface="Verdana" panose="020B0604030504040204" pitchFamily="34" charset="0"/>
                        </a:rPr>
                        <a:t>ubicate.</a:t>
                      </a:r>
                      <a:endParaRPr lang="it-IT" sz="1200" b="0" i="0" u="none" strike="noStrike" dirty="0">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5101" marR="5101" marT="5101" marB="0" anchor="ctr"/>
                </a:tc>
                <a:tc>
                  <a:txBody>
                    <a:bodyPr/>
                    <a:lstStyle/>
                    <a:p>
                      <a:pPr algn="ctr" fontAlgn="ct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Indagini- La proposta di indagini dovrà essere riformulata tenendo conto del volume significativo che deve essere indagato nella sua totalità, del modello geologico preliminare, delle informazioni progettuali e dell'elevata sismicità dell'area</a:t>
                      </a:r>
                      <a:endParaRPr lang="it-IT" sz="1200" u="none"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marL="5101" marR="5101" marT="5101" marB="0" anchor="ctr"/>
                </a:tc>
                <a:tc>
                  <a:txBody>
                    <a:bodyPr/>
                    <a:lstStyle/>
                    <a:p>
                      <a:pPr marL="171450" marR="0" indent="-171450" algn="l" defTabSz="914377" rtl="0" eaLnBrk="1" fontAlgn="ctr" latinLnBrk="0" hangingPunct="1">
                        <a:lnSpc>
                          <a:spcPct val="100000"/>
                        </a:lnSpc>
                        <a:spcBef>
                          <a:spcPts val="0"/>
                        </a:spcBef>
                        <a:spcAft>
                          <a:spcPts val="0"/>
                        </a:spcAft>
                        <a:buClrTx/>
                        <a:buSzTx/>
                        <a:buFont typeface="Arial" panose="020B0604020202020204" pitchFamily="34" charset="0"/>
                        <a:buChar char="•"/>
                        <a:tabLst/>
                        <a:defRPr/>
                      </a:pP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Eni con nota </a:t>
                      </a:r>
                      <a:r>
                        <a:rPr lang="it-IT" sz="1200" u="none" strike="noStrike" kern="1200" dirty="0" err="1"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prot</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n. 1551 del 24.05.2017 </a:t>
                      </a:r>
                      <a:r>
                        <a:rPr lang="it-IT" sz="1200" b="1"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ha</a:t>
                      </a:r>
                      <a:r>
                        <a:rPr lang="it-IT" sz="1200" b="1"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trasmesso </a:t>
                      </a:r>
                      <a:r>
                        <a:rPr lang="it-IT" sz="1200"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a</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d UNMIG NA</a:t>
                      </a:r>
                      <a:r>
                        <a:rPr lang="it-IT" sz="1200"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il </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programma dei  sondaggi orizzontali ed inclinati per indagine sottosuolo serbatoi;</a:t>
                      </a:r>
                    </a:p>
                    <a:p>
                      <a:pPr marL="171450" marR="0" indent="-171450" algn="l" defTabSz="914377" rtl="0" eaLnBrk="1" fontAlgn="ctr" latinLnBrk="0" hangingPunct="1">
                        <a:lnSpc>
                          <a:spcPct val="100000"/>
                        </a:lnSpc>
                        <a:spcBef>
                          <a:spcPts val="0"/>
                        </a:spcBef>
                        <a:spcAft>
                          <a:spcPts val="0"/>
                        </a:spcAft>
                        <a:buClrTx/>
                        <a:buSzTx/>
                        <a:buFont typeface="Arial" panose="020B0604020202020204" pitchFamily="34" charset="0"/>
                        <a:buChar char="•"/>
                        <a:tabLst/>
                        <a:defRPr/>
                      </a:pP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Eni con nota</a:t>
                      </a:r>
                      <a:r>
                        <a:rPr lang="it-IT" sz="1200"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a:t>
                      </a:r>
                      <a:r>
                        <a:rPr lang="it-IT" sz="1200" u="none" strike="noStrike" kern="1200" dirty="0" err="1"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prot</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n. 1795 del 15.06.2017 </a:t>
                      </a:r>
                      <a:r>
                        <a:rPr lang="it-IT" sz="1200" b="1"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ha trasmesso </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agli Enti gli esiti delle indagini geotecniche dei serbatoi C e D</a:t>
                      </a:r>
                      <a:r>
                        <a:rPr lang="it-IT" sz="1200"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(vedi slide successive Prof. A. Mandolini);</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a:t>
                      </a:r>
                    </a:p>
                    <a:p>
                      <a:pPr marL="171450" marR="0" indent="-171450" algn="l" defTabSz="914377" rtl="0" eaLnBrk="1" fontAlgn="ctr" latinLnBrk="0" hangingPunct="1">
                        <a:lnSpc>
                          <a:spcPct val="100000"/>
                        </a:lnSpc>
                        <a:spcBef>
                          <a:spcPts val="0"/>
                        </a:spcBef>
                        <a:spcAft>
                          <a:spcPts val="0"/>
                        </a:spcAft>
                        <a:buClrTx/>
                        <a:buSzTx/>
                        <a:buFont typeface="Arial" panose="020B0604020202020204" pitchFamily="34" charset="0"/>
                        <a:buChar char="•"/>
                        <a:tabLst/>
                        <a:defRPr/>
                      </a:pPr>
                      <a:r>
                        <a:rPr lang="it-IT" sz="1200" u="sng"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DA TRASMETTERE</a:t>
                      </a:r>
                      <a:r>
                        <a:rPr lang="it-IT" sz="1200" u="sng" strike="noStrike" kern="120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 </a:t>
                      </a:r>
                      <a:r>
                        <a:rPr lang="it-IT" sz="1200" u="none" strike="noStrike" kern="120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entro la prima settimana di luglio 2017 </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il report, in corso di finalizzazione, sugli esiti delle indagini geotecniche dei serbatoi A e B;</a:t>
                      </a:r>
                    </a:p>
                    <a:p>
                      <a:pPr marL="171450" marR="0" indent="-171450" algn="l" defTabSz="914377" rtl="0" eaLnBrk="1" fontAlgn="ctr" latinLnBrk="0" hangingPunct="1">
                        <a:lnSpc>
                          <a:spcPct val="100000"/>
                        </a:lnSpc>
                        <a:spcBef>
                          <a:spcPts val="0"/>
                        </a:spcBef>
                        <a:spcAft>
                          <a:spcPts val="0"/>
                        </a:spcAft>
                        <a:buClrTx/>
                        <a:buSzTx/>
                        <a:buFont typeface="Arial" panose="020B0604020202020204" pitchFamily="34" charset="0"/>
                        <a:buChar char="•"/>
                        <a:tabLst/>
                        <a:defRPr/>
                      </a:pPr>
                      <a:r>
                        <a:rPr lang="it-IT" sz="1200" u="sng"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DA VALUTARE </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la possibilità di implementare una campagna di monitoraggio periodica al fine di rilevare eventuali fenomeni di assestamento dei serbatoi, mediante il rilievo topografico/altimetrico dell'anello di fondazione.</a:t>
                      </a:r>
                      <a:endParaRPr lang="it-IT" sz="1200" u="none"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marL="5101" marR="5101" marT="5101" marB="0" anchor="ctr"/>
                </a:tc>
              </a:tr>
              <a:tr h="1028264">
                <a:tc>
                  <a:txBody>
                    <a:bodyPr/>
                    <a:lstStyle/>
                    <a:p>
                      <a:pPr algn="ctr" fontAlgn="ctr"/>
                      <a:r>
                        <a:rPr lang="it-IT" sz="1400" b="1" i="0" u="none" strike="noStrike" dirty="0">
                          <a:solidFill>
                            <a:schemeClr val="tx1"/>
                          </a:solidFill>
                          <a:effectLst/>
                          <a:latin typeface="Calibri" panose="020F0502020204030204" pitchFamily="34" charset="0"/>
                        </a:rPr>
                        <a:t>2</a:t>
                      </a:r>
                    </a:p>
                  </a:txBody>
                  <a:tcPr marL="9525" marR="9525" marT="9525" marB="0"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it-IT" sz="1200" u="none" strike="noStrike" dirty="0" smtClean="0">
                          <a:effectLst/>
                          <a:latin typeface="Verdana" panose="020B0604030504040204" pitchFamily="34" charset="0"/>
                          <a:ea typeface="Verdana" panose="020B0604030504040204" pitchFamily="34" charset="0"/>
                          <a:cs typeface="Verdana" panose="020B0604030504040204" pitchFamily="34" charset="0"/>
                        </a:rPr>
                        <a:t>La documentazione presentata dal gestore e relativa alla sequenza delle operazioni effettuate nel tempo sul serbatoio D risulta frammentata e non risponde alle caratteristiche di unitarietà, organicità e sintesi richiesta dal GDL.</a:t>
                      </a:r>
                      <a:endParaRPr lang="it-IT" sz="1200" dirty="0">
                        <a:latin typeface="Verdana" panose="020B0604030504040204" pitchFamily="34" charset="0"/>
                        <a:ea typeface="Verdana" panose="020B0604030504040204" pitchFamily="34" charset="0"/>
                        <a:cs typeface="Verdana" panose="020B0604030504040204" pitchFamily="34" charset="0"/>
                      </a:endParaRP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Si invita il gestore a predisporre la sintesi con le caratteristiche di unitarietà, organicità e sintesi richiesta dal GDL</a:t>
                      </a:r>
                    </a:p>
                  </a:txBody>
                  <a:tcPr anchor="ctr"/>
                </a:tc>
                <a:tc>
                  <a:txBody>
                    <a:bodyPr/>
                    <a:lstStyle/>
                    <a:p>
                      <a:pPr marL="0" marR="0" indent="0" algn="ctr" defTabSz="914377" rtl="0" eaLnBrk="1" fontAlgn="auto" latinLnBrk="0" hangingPunct="1">
                        <a:lnSpc>
                          <a:spcPct val="100000"/>
                        </a:lnSpc>
                        <a:spcBef>
                          <a:spcPts val="0"/>
                        </a:spcBef>
                        <a:spcAft>
                          <a:spcPts val="0"/>
                        </a:spcAft>
                        <a:buClrTx/>
                        <a:buSzTx/>
                        <a:buFontTx/>
                        <a:buNone/>
                        <a:tabLst/>
                        <a:defRPr/>
                      </a:pPr>
                      <a:r>
                        <a:rPr lang="it-IT" sz="1200"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approfondire con l'Ente la richiesta</a:t>
                      </a:r>
                    </a:p>
                    <a:p>
                      <a:pPr marL="0" marR="0" indent="0" algn="ctr" defTabSz="914377" rtl="0" eaLnBrk="1" fontAlgn="auto" latinLnBrk="0" hangingPunct="1">
                        <a:lnSpc>
                          <a:spcPct val="100000"/>
                        </a:lnSpc>
                        <a:spcBef>
                          <a:spcPts val="0"/>
                        </a:spcBef>
                        <a:spcAft>
                          <a:spcPts val="0"/>
                        </a:spcAft>
                        <a:buClrTx/>
                        <a:buSzTx/>
                        <a:buFontTx/>
                        <a:buNone/>
                        <a:tabLst/>
                        <a:defRPr/>
                      </a:pPr>
                      <a:endPar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anchor="ctr"/>
                </a:tc>
              </a:tr>
              <a:tr h="940000">
                <a:tc>
                  <a:txBody>
                    <a:bodyPr/>
                    <a:lstStyle/>
                    <a:p>
                      <a:pPr algn="ctr" fontAlgn="ctr"/>
                      <a:r>
                        <a:rPr lang="it-IT" sz="1400" b="1" i="0" u="none" strike="noStrike" dirty="0" smtClean="0">
                          <a:solidFill>
                            <a:schemeClr val="tx1"/>
                          </a:solidFill>
                          <a:effectLst/>
                          <a:latin typeface="Calibri" panose="020F0502020204030204" pitchFamily="34" charset="0"/>
                        </a:rPr>
                        <a:t>3</a:t>
                      </a:r>
                      <a:endParaRPr lang="it-IT" sz="1400" b="1" i="0" u="none" strike="noStrike" dirty="0">
                        <a:solidFill>
                          <a:schemeClr val="tx1"/>
                        </a:solidFill>
                        <a:effectLst/>
                        <a:latin typeface="Calibri" panose="020F0502020204030204" pitchFamily="34" charset="0"/>
                      </a:endParaRPr>
                    </a:p>
                  </a:txBody>
                  <a:tcPr marL="9525" marR="9525" marT="9525" marB="0" anchor="ctr"/>
                </a:tc>
                <a:tc>
                  <a:txBody>
                    <a:bodyPr/>
                    <a:lstStyle/>
                    <a:p>
                      <a:pPr algn="ctr" fontAlgn="ct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Nella documentazione presentata dal gestore non risulta alcun report relativo alle attività manutentive effettuate sul serbatoio C.</a:t>
                      </a:r>
                      <a:endParaRPr lang="it-IT" sz="1200" u="none"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marL="5101" marR="5101" marT="5101" marB="0" anchor="ctr"/>
                </a:tc>
                <a:tc>
                  <a:txBody>
                    <a:bodyPr/>
                    <a:lstStyle/>
                    <a:p>
                      <a:pPr algn="ctr" fontAlgn="ctr"/>
                      <a:endParaRPr lang="it-IT" sz="1200" u="none"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marL="5101" marR="5101" marT="5101" marB="0" anchor="ctr"/>
                </a:tc>
                <a:tc>
                  <a:txBody>
                    <a:bodyPr/>
                    <a:lstStyle/>
                    <a:p>
                      <a:pPr marL="171450" marR="0" indent="-171450" algn="l" defTabSz="914377" rtl="0" eaLnBrk="1" fontAlgn="ctr" latinLnBrk="0" hangingPunct="1">
                        <a:lnSpc>
                          <a:spcPct val="100000"/>
                        </a:lnSpc>
                        <a:spcBef>
                          <a:spcPts val="0"/>
                        </a:spcBef>
                        <a:spcAft>
                          <a:spcPts val="0"/>
                        </a:spcAft>
                        <a:buClrTx/>
                        <a:buSzTx/>
                        <a:buFont typeface="Arial" panose="020B0604020202020204" pitchFamily="34" charset="0"/>
                        <a:buChar char="•"/>
                        <a:tabLst/>
                        <a:defRPr/>
                      </a:pPr>
                      <a:r>
                        <a:rPr lang="it-IT" sz="1200" u="sng"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DA TRASMETTERE</a:t>
                      </a:r>
                      <a:r>
                        <a:rPr lang="it-IT" sz="1200" u="sng" strike="noStrike" kern="120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 </a:t>
                      </a:r>
                      <a:r>
                        <a:rPr lang="it-IT" sz="1200" u="none" strike="noStrike" kern="120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rPr>
                        <a:t>entro il 27giugno 2017 </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i controlli non distruttivi eseguiti dal 2013 ad oggi ed il report relativo al </a:t>
                      </a:r>
                      <a:r>
                        <a:rPr lang="it-IT" sz="1200" u="none" strike="noStrike" kern="1200" dirty="0" err="1"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Tracer</a:t>
                      </a:r>
                      <a:r>
                        <a:rPr lang="it-IT" sz="120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Tight effettuato nell’intercapedine del doppio fondo del serbatoio C. Il test non ha evidenziato nessuna anomalia.</a:t>
                      </a:r>
                      <a:endParaRPr lang="it-IT" sz="1200" u="none" strike="noStrike" kern="1200" dirty="0">
                        <a:solidFill>
                          <a:schemeClr val="dk1"/>
                        </a:solidFill>
                        <a:effectLst/>
                        <a:latin typeface="Verdana" panose="020B0604030504040204" pitchFamily="34" charset="0"/>
                        <a:ea typeface="Verdana" panose="020B0604030504040204" pitchFamily="34" charset="0"/>
                        <a:cs typeface="Verdana" panose="020B0604030504040204" pitchFamily="34" charset="0"/>
                      </a:endParaRPr>
                    </a:p>
                  </a:txBody>
                  <a:tcPr marL="5101" marR="5101" marT="5101" marB="0" anchor="ctr"/>
                </a:tc>
              </a:tr>
            </a:tbl>
          </a:graphicData>
        </a:graphic>
      </p:graphicFrame>
    </p:spTree>
    <p:extLst>
      <p:ext uri="{BB962C8B-B14F-4D97-AF65-F5344CB8AC3E}">
        <p14:creationId xmlns:p14="http://schemas.microsoft.com/office/powerpoint/2010/main" val="1591031698"/>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28450" y="268326"/>
            <a:ext cx="8796021" cy="461665"/>
          </a:xfrm>
          <a:prstGeom prst="rect">
            <a:avLst/>
          </a:prstGeom>
          <a:noFill/>
        </p:spPr>
        <p:txBody>
          <a:bodyPr wrap="square" rtlCol="0">
            <a:spAutoFit/>
          </a:bodyPr>
          <a:lstStyle/>
          <a:p>
            <a:r>
              <a:rPr lang="it-IT" sz="2400" b="1" dirty="0"/>
              <a:t>Sismicità dell’area</a:t>
            </a:r>
            <a:endParaRPr lang="it-IT" sz="2400" b="1" dirty="0"/>
          </a:p>
        </p:txBody>
      </p:sp>
      <p:sp>
        <p:nvSpPr>
          <p:cNvPr id="5" name="CasellaDiTesto 4"/>
          <p:cNvSpPr txBox="1"/>
          <p:nvPr/>
        </p:nvSpPr>
        <p:spPr>
          <a:xfrm>
            <a:off x="1785259" y="1277266"/>
            <a:ext cx="8592457" cy="1200329"/>
          </a:xfrm>
          <a:prstGeom prst="rect">
            <a:avLst/>
          </a:prstGeom>
          <a:noFill/>
        </p:spPr>
        <p:txBody>
          <a:bodyPr wrap="square" rtlCol="0">
            <a:spAutoFit/>
          </a:bodyPr>
          <a:lstStyle/>
          <a:p>
            <a:r>
              <a:rPr lang="it-IT" sz="2400" b="1" dirty="0"/>
              <a:t>Poiché siamo in presenza di costruzioni esistenti, il capitolo di riferimento delle NTC2008 è il cap. 8, che classifica gli interventi in:</a:t>
            </a:r>
            <a:endParaRPr lang="it-IT" sz="2400" b="1" dirty="0"/>
          </a:p>
        </p:txBody>
      </p:sp>
      <p:pic>
        <p:nvPicPr>
          <p:cNvPr id="6" name="Immagine 5"/>
          <p:cNvPicPr>
            <a:picLocks noChangeAspect="1"/>
          </p:cNvPicPr>
          <p:nvPr/>
        </p:nvPicPr>
        <p:blipFill>
          <a:blip r:embed="rId2"/>
          <a:stretch>
            <a:fillRect/>
          </a:stretch>
        </p:blipFill>
        <p:spPr>
          <a:xfrm>
            <a:off x="1784253" y="2508476"/>
            <a:ext cx="8644781" cy="828000"/>
          </a:xfrm>
          <a:prstGeom prst="rect">
            <a:avLst/>
          </a:prstGeom>
        </p:spPr>
      </p:pic>
      <p:pic>
        <p:nvPicPr>
          <p:cNvPr id="7" name="Immagine 6"/>
          <p:cNvPicPr>
            <a:picLocks noChangeAspect="1"/>
          </p:cNvPicPr>
          <p:nvPr/>
        </p:nvPicPr>
        <p:blipFill>
          <a:blip r:embed="rId3"/>
          <a:stretch>
            <a:fillRect/>
          </a:stretch>
        </p:blipFill>
        <p:spPr>
          <a:xfrm>
            <a:off x="1738342" y="3363644"/>
            <a:ext cx="8519661" cy="792000"/>
          </a:xfrm>
          <a:prstGeom prst="rect">
            <a:avLst/>
          </a:prstGeom>
        </p:spPr>
      </p:pic>
      <p:sp>
        <p:nvSpPr>
          <p:cNvPr id="8" name="CasellaDiTesto 7"/>
          <p:cNvSpPr txBox="1"/>
          <p:nvPr/>
        </p:nvSpPr>
        <p:spPr>
          <a:xfrm>
            <a:off x="1789945" y="4566749"/>
            <a:ext cx="8592457" cy="2123658"/>
          </a:xfrm>
          <a:prstGeom prst="rect">
            <a:avLst/>
          </a:prstGeom>
          <a:noFill/>
        </p:spPr>
        <p:txBody>
          <a:bodyPr wrap="square" rtlCol="0">
            <a:spAutoFit/>
          </a:bodyPr>
          <a:lstStyle/>
          <a:p>
            <a:r>
              <a:rPr lang="it-IT" sz="2000" b="1" dirty="0"/>
              <a:t>Le </a:t>
            </a:r>
            <a:r>
              <a:rPr lang="it-IT" sz="2000" b="1" dirty="0">
                <a:solidFill>
                  <a:srgbClr val="FF0000"/>
                </a:solidFill>
              </a:rPr>
              <a:t>riparazioni o </a:t>
            </a:r>
            <a:r>
              <a:rPr lang="it-IT" sz="2000" b="1" dirty="0">
                <a:solidFill>
                  <a:srgbClr val="FF0000"/>
                </a:solidFill>
              </a:rPr>
              <a:t>interventi locali </a:t>
            </a:r>
            <a:r>
              <a:rPr lang="it-IT" sz="2000" b="1" dirty="0"/>
              <a:t>riguardano </a:t>
            </a:r>
            <a:r>
              <a:rPr lang="it-IT" sz="2000" b="1" dirty="0"/>
              <a:t>singole parti e/o elementi della struttura </a:t>
            </a:r>
            <a:r>
              <a:rPr lang="it-IT" sz="2000" b="1" dirty="0"/>
              <a:t>e interesseranno </a:t>
            </a:r>
            <a:r>
              <a:rPr lang="it-IT" sz="2000" b="1" dirty="0"/>
              <a:t>porzioni limitate della costruzione. Il progetto e la valutazione della sicurezza </a:t>
            </a:r>
            <a:r>
              <a:rPr lang="it-IT" sz="2000" b="1" dirty="0"/>
              <a:t>potranno essere </a:t>
            </a:r>
            <a:r>
              <a:rPr lang="it-IT" sz="2000" b="1" dirty="0"/>
              <a:t>riferiti alle sole parti e/o elementi </a:t>
            </a:r>
            <a:r>
              <a:rPr lang="it-IT" sz="2000" b="1" dirty="0"/>
              <a:t>interessati.</a:t>
            </a:r>
          </a:p>
          <a:p>
            <a:endParaRPr lang="it-IT" sz="2000" b="1" dirty="0"/>
          </a:p>
          <a:p>
            <a:pPr algn="ctr"/>
            <a:r>
              <a:rPr lang="it-IT" sz="3200" b="1" dirty="0">
                <a:solidFill>
                  <a:srgbClr val="FF0000"/>
                </a:solidFill>
              </a:rPr>
              <a:t>È IL NOSTRO CASO </a:t>
            </a:r>
            <a:r>
              <a:rPr lang="it-IT" sz="3200" b="1" dirty="0">
                <a:solidFill>
                  <a:srgbClr val="0070C0"/>
                </a:solidFill>
              </a:rPr>
              <a:t>(senza collaudo statico)</a:t>
            </a:r>
            <a:endParaRPr lang="it-IT" sz="3200" b="1" dirty="0">
              <a:solidFill>
                <a:srgbClr val="0070C0"/>
              </a:solidFill>
            </a:endParaRPr>
          </a:p>
        </p:txBody>
      </p:sp>
      <p:cxnSp>
        <p:nvCxnSpPr>
          <p:cNvPr id="9" name="Connettore 1 8"/>
          <p:cNvCxnSpPr/>
          <p:nvPr/>
        </p:nvCxnSpPr>
        <p:spPr>
          <a:xfrm flipV="1">
            <a:off x="2297724" y="3594297"/>
            <a:ext cx="2419643" cy="1407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flipV="1">
            <a:off x="1817077" y="4155644"/>
            <a:ext cx="7338647" cy="605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79513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707872E8-939B-41AC-B617-4CE710FB602C}" type="slidenum">
              <a:rPr lang="it-IT" smtClean="0"/>
              <a:pPr/>
              <a:t>3</a:t>
            </a:fld>
            <a:endParaRPr lang="it-IT"/>
          </a:p>
        </p:txBody>
      </p:sp>
      <p:sp>
        <p:nvSpPr>
          <p:cNvPr id="3" name="Rettangolo 2"/>
          <p:cNvSpPr/>
          <p:nvPr/>
        </p:nvSpPr>
        <p:spPr>
          <a:xfrm>
            <a:off x="2952751" y="1790611"/>
            <a:ext cx="6619874" cy="3539430"/>
          </a:xfrm>
          <a:prstGeom prst="rect">
            <a:avLst/>
          </a:prstGeom>
        </p:spPr>
        <p:txBody>
          <a:bodyPr wrap="square">
            <a:spAutoFit/>
          </a:bodyPr>
          <a:lstStyle/>
          <a:p>
            <a:pPr marL="342900" indent="-342900">
              <a:buAutoNum type="arabicParenR"/>
            </a:pPr>
            <a:r>
              <a:rPr lang="it-IT" sz="2800" b="1" dirty="0"/>
              <a:t> </a:t>
            </a:r>
            <a:r>
              <a:rPr lang="it-IT" sz="2800" b="1" dirty="0" smtClean="0"/>
              <a:t>Volume </a:t>
            </a:r>
            <a:r>
              <a:rPr lang="it-IT" sz="2800" b="1" dirty="0"/>
              <a:t>significativo</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Modello geologico preliminare</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Informazioni progettuali</a:t>
            </a:r>
          </a:p>
          <a:p>
            <a:pPr marL="342900" indent="-342900">
              <a:buAutoNum type="arabicParenR"/>
            </a:pPr>
            <a:endParaRPr lang="it-IT" sz="2800" b="1" dirty="0">
              <a:solidFill>
                <a:schemeClr val="bg1">
                  <a:lumMod val="75000"/>
                </a:schemeClr>
              </a:solidFill>
            </a:endParaRPr>
          </a:p>
          <a:p>
            <a:pPr marL="342900" indent="-342900">
              <a:buAutoNum type="arabicParenR"/>
            </a:pPr>
            <a:r>
              <a:rPr lang="it-IT" sz="2800" b="1" dirty="0">
                <a:solidFill>
                  <a:schemeClr val="bg1">
                    <a:lumMod val="75000"/>
                  </a:schemeClr>
                </a:solidFill>
              </a:rPr>
              <a:t> Elevata sismicità dell’area</a:t>
            </a:r>
          </a:p>
          <a:p>
            <a:pPr algn="ctr"/>
            <a:endParaRPr lang="it-IT" sz="2800" dirty="0"/>
          </a:p>
        </p:txBody>
      </p:sp>
    </p:spTree>
    <p:extLst>
      <p:ext uri="{BB962C8B-B14F-4D97-AF65-F5344CB8AC3E}">
        <p14:creationId xmlns:p14="http://schemas.microsoft.com/office/powerpoint/2010/main" val="988242812"/>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41245" y="125854"/>
            <a:ext cx="10731605" cy="778099"/>
          </a:xfrm>
        </p:spPr>
        <p:txBody>
          <a:bodyPr/>
          <a:lstStyle/>
          <a:p>
            <a:r>
              <a:rPr lang="it-IT" dirty="0" smtClean="0">
                <a:solidFill>
                  <a:prstClr val="black"/>
                </a:solidFill>
              </a:rPr>
              <a:t>Definizioni</a:t>
            </a:r>
            <a:endParaRPr lang="it-IT" dirty="0"/>
          </a:p>
        </p:txBody>
      </p:sp>
      <p:sp>
        <p:nvSpPr>
          <p:cNvPr id="4" name="Segnaposto numero diapositiva 3"/>
          <p:cNvSpPr>
            <a:spLocks noGrp="1"/>
          </p:cNvSpPr>
          <p:nvPr>
            <p:ph type="sldNum" sz="quarter" idx="12"/>
          </p:nvPr>
        </p:nvSpPr>
        <p:spPr/>
        <p:txBody>
          <a:bodyPr/>
          <a:lstStyle/>
          <a:p>
            <a:fld id="{707872E8-939B-41AC-B617-4CE710FB602C}" type="slidenum">
              <a:rPr lang="it-IT" smtClean="0"/>
              <a:pPr/>
              <a:t>4</a:t>
            </a:fld>
            <a:endParaRPr lang="it-IT"/>
          </a:p>
        </p:txBody>
      </p:sp>
      <p:sp>
        <p:nvSpPr>
          <p:cNvPr id="3" name="Rettangolo 2"/>
          <p:cNvSpPr/>
          <p:nvPr/>
        </p:nvSpPr>
        <p:spPr>
          <a:xfrm>
            <a:off x="308113" y="903954"/>
            <a:ext cx="11741012" cy="3785652"/>
          </a:xfrm>
          <a:prstGeom prst="rect">
            <a:avLst/>
          </a:prstGeom>
        </p:spPr>
        <p:txBody>
          <a:bodyPr wrap="square">
            <a:spAutoFit/>
          </a:bodyPr>
          <a:lstStyle/>
          <a:p>
            <a:r>
              <a:rPr lang="it-IT" sz="1600" b="1" u="sng" dirty="0"/>
              <a:t>Concetto di volume significativo (NTC2008, cap. 3.3.2)</a:t>
            </a:r>
          </a:p>
          <a:p>
            <a:r>
              <a:rPr lang="it-IT" sz="1600" b="1" dirty="0" smtClean="0"/>
              <a:t>Per </a:t>
            </a:r>
            <a:r>
              <a:rPr lang="it-IT" sz="1600" b="1" i="1" dirty="0"/>
              <a:t>volume significativo </a:t>
            </a:r>
            <a:r>
              <a:rPr lang="it-IT" sz="1600" b="1" dirty="0"/>
              <a:t>di terreno si intende la parte di sottosuolo influenzata, direttamente o indirettamente, dalla </a:t>
            </a:r>
            <a:r>
              <a:rPr lang="it-IT" sz="1600" b="1" dirty="0">
                <a:solidFill>
                  <a:srgbClr val="FF0000"/>
                </a:solidFill>
              </a:rPr>
              <a:t>costruzione</a:t>
            </a:r>
            <a:r>
              <a:rPr lang="it-IT" sz="1600" b="1" dirty="0"/>
              <a:t> del manufatto e che influenza il manufatto stesso</a:t>
            </a:r>
            <a:r>
              <a:rPr lang="it-IT" sz="1600" b="1" dirty="0" smtClean="0"/>
              <a:t>.</a:t>
            </a:r>
          </a:p>
          <a:p>
            <a:endParaRPr lang="it-IT" sz="1600" b="1" dirty="0"/>
          </a:p>
          <a:p>
            <a:r>
              <a:rPr lang="it-IT" sz="1600" b="1" u="sng" dirty="0"/>
              <a:t>Valutazione della profondità di estensione del volume </a:t>
            </a:r>
            <a:r>
              <a:rPr lang="it-IT" sz="1600" b="1" u="sng" dirty="0" smtClean="0"/>
              <a:t>significativo (</a:t>
            </a:r>
            <a:r>
              <a:rPr lang="it-IT" sz="1600" b="1" u="sng" dirty="0"/>
              <a:t>nel caso di </a:t>
            </a:r>
            <a:r>
              <a:rPr lang="it-IT" sz="1600" b="1" u="sng" dirty="0">
                <a:solidFill>
                  <a:srgbClr val="FF0000"/>
                </a:solidFill>
              </a:rPr>
              <a:t>nuova costruzione</a:t>
            </a:r>
            <a:r>
              <a:rPr lang="it-IT" sz="1600" b="1" u="sng" dirty="0"/>
              <a:t>)</a:t>
            </a:r>
          </a:p>
          <a:p>
            <a:r>
              <a:rPr lang="it-IT" sz="1600" b="1" dirty="0" smtClean="0"/>
              <a:t>In </a:t>
            </a:r>
            <a:r>
              <a:rPr lang="it-IT" sz="1600" b="1" dirty="0"/>
              <a:t>letteratura viene suggerito di assumere come profondità H</a:t>
            </a:r>
            <a:r>
              <a:rPr lang="it-IT" sz="1600" b="1" baseline="-25000" dirty="0"/>
              <a:t>VS</a:t>
            </a:r>
            <a:r>
              <a:rPr lang="it-IT" sz="1600" b="1" dirty="0"/>
              <a:t> quella in corrispondenza della quale si determina la condizione che l’incremento di tensione verticale efficace </a:t>
            </a:r>
            <a:r>
              <a:rPr lang="it-IT" sz="1600" b="1" dirty="0">
                <a:sym typeface="Symbol" panose="05050102010706020507" pitchFamily="18" charset="2"/>
              </a:rPr>
              <a:t></a:t>
            </a:r>
            <a:r>
              <a:rPr lang="it-IT" sz="1600" b="1" baseline="-25000" dirty="0">
                <a:sym typeface="Symbol" panose="05050102010706020507" pitchFamily="18" charset="2"/>
              </a:rPr>
              <a:t>z</a:t>
            </a:r>
            <a:r>
              <a:rPr lang="it-IT" sz="1600" b="1" dirty="0">
                <a:sym typeface="Symbol" panose="05050102010706020507" pitchFamily="18" charset="2"/>
              </a:rPr>
              <a:t> è pari al 20% della tensione verticale efficace </a:t>
            </a:r>
            <a:r>
              <a:rPr lang="it-IT" sz="1600" b="1" dirty="0" err="1">
                <a:sym typeface="Symbol" panose="05050102010706020507" pitchFamily="18" charset="2"/>
              </a:rPr>
              <a:t>pre</a:t>
            </a:r>
            <a:r>
              <a:rPr lang="it-IT" sz="1600" b="1" dirty="0">
                <a:sym typeface="Symbol" panose="05050102010706020507" pitchFamily="18" charset="2"/>
              </a:rPr>
              <a:t>-esistente (geostatica) </a:t>
            </a:r>
            <a:r>
              <a:rPr lang="it-IT" sz="1600" b="1" baseline="-25000" dirty="0">
                <a:sym typeface="Symbol" panose="05050102010706020507" pitchFamily="18" charset="2"/>
              </a:rPr>
              <a:t>z0</a:t>
            </a:r>
            <a:r>
              <a:rPr lang="it-IT" sz="1600" b="1" dirty="0" smtClean="0">
                <a:sym typeface="Symbol" panose="05050102010706020507" pitchFamily="18" charset="2"/>
              </a:rPr>
              <a:t>.</a:t>
            </a:r>
          </a:p>
          <a:p>
            <a:endParaRPr lang="it-IT" sz="1600" b="1" dirty="0">
              <a:sym typeface="Symbol" panose="05050102010706020507" pitchFamily="18" charset="2"/>
            </a:endParaRPr>
          </a:p>
          <a:p>
            <a:r>
              <a:rPr lang="it-IT" sz="1600" b="1" u="sng" dirty="0"/>
              <a:t>Valutazione della profondità di estensione del volume </a:t>
            </a:r>
            <a:r>
              <a:rPr lang="it-IT" sz="1600" b="1" u="sng" dirty="0" smtClean="0"/>
              <a:t>significativo (</a:t>
            </a:r>
            <a:r>
              <a:rPr lang="it-IT" sz="1600" b="1" u="sng" dirty="0"/>
              <a:t>nel caso di </a:t>
            </a:r>
            <a:r>
              <a:rPr lang="it-IT" sz="1600" b="1" u="sng" dirty="0">
                <a:solidFill>
                  <a:srgbClr val="FF0000"/>
                </a:solidFill>
              </a:rPr>
              <a:t>nuova costruzione</a:t>
            </a:r>
            <a:r>
              <a:rPr lang="it-IT" sz="1600" b="1" u="sng" dirty="0" smtClean="0"/>
              <a:t>)</a:t>
            </a:r>
          </a:p>
          <a:p>
            <a:r>
              <a:rPr lang="it-IT" sz="1600" b="1" dirty="0" smtClean="0"/>
              <a:t>Assumendo</a:t>
            </a:r>
            <a:r>
              <a:rPr lang="it-IT" sz="1600" b="1" dirty="0"/>
              <a:t>, come da progetto, q = 150 </a:t>
            </a:r>
            <a:r>
              <a:rPr lang="it-IT" sz="1600" b="1" dirty="0" err="1"/>
              <a:t>kPa</a:t>
            </a:r>
            <a:r>
              <a:rPr lang="it-IT" sz="1600" b="1" dirty="0"/>
              <a:t> e </a:t>
            </a:r>
            <a:endParaRPr lang="it-IT" sz="1600" b="1" dirty="0" smtClean="0"/>
          </a:p>
          <a:p>
            <a:r>
              <a:rPr lang="it-IT" sz="1600" b="1" dirty="0" smtClean="0"/>
              <a:t>valutando </a:t>
            </a:r>
            <a:r>
              <a:rPr lang="it-IT" sz="1600" b="1" dirty="0">
                <a:sym typeface="Symbol" panose="05050102010706020507" pitchFamily="18" charset="2"/>
              </a:rPr>
              <a:t></a:t>
            </a:r>
            <a:r>
              <a:rPr lang="it-IT" sz="1600" b="1" baseline="-25000" dirty="0">
                <a:sym typeface="Symbol" panose="05050102010706020507" pitchFamily="18" charset="2"/>
              </a:rPr>
              <a:t>z0</a:t>
            </a:r>
            <a:r>
              <a:rPr lang="it-IT" sz="1600" b="1" dirty="0">
                <a:sym typeface="Symbol" panose="05050102010706020507" pitchFamily="18" charset="2"/>
              </a:rPr>
              <a:t> con riferimento ad un </a:t>
            </a:r>
            <a:r>
              <a:rPr lang="it-IT" sz="1600" b="1" dirty="0" smtClean="0">
                <a:sym typeface="Symbol" panose="05050102010706020507" pitchFamily="18" charset="2"/>
              </a:rPr>
              <a:t>terreno</a:t>
            </a:r>
          </a:p>
          <a:p>
            <a:r>
              <a:rPr lang="it-IT" sz="1600" b="1" dirty="0" smtClean="0">
                <a:sym typeface="Symbol" panose="05050102010706020507" pitchFamily="18" charset="2"/>
              </a:rPr>
              <a:t>avente </a:t>
            </a:r>
            <a:r>
              <a:rPr lang="it-IT" sz="1600" b="1" dirty="0">
                <a:sym typeface="Symbol" panose="05050102010706020507" pitchFamily="18" charset="2"/>
              </a:rPr>
              <a:t>un peso dell’unità di volume fuori falda </a:t>
            </a:r>
            <a:endParaRPr lang="it-IT" sz="1600" b="1" dirty="0" smtClean="0">
              <a:sym typeface="Symbol" panose="05050102010706020507" pitchFamily="18" charset="2"/>
            </a:endParaRPr>
          </a:p>
          <a:p>
            <a:pPr marL="285750" indent="-285750">
              <a:buFont typeface="Symbol" panose="05050102010706020507" pitchFamily="18" charset="2"/>
              <a:buChar char="g"/>
            </a:pPr>
            <a:r>
              <a:rPr lang="it-IT" sz="1600" b="1" dirty="0" smtClean="0">
                <a:sym typeface="Symbol" panose="05050102010706020507" pitchFamily="18" charset="2"/>
              </a:rPr>
              <a:t>= </a:t>
            </a:r>
            <a:r>
              <a:rPr lang="it-IT" sz="1600" b="1" dirty="0">
                <a:sym typeface="Symbol" panose="05050102010706020507" pitchFamily="18" charset="2"/>
              </a:rPr>
              <a:t>20 </a:t>
            </a:r>
            <a:r>
              <a:rPr lang="it-IT" sz="1600" b="1" dirty="0" err="1">
                <a:sym typeface="Symbol" panose="05050102010706020507" pitchFamily="18" charset="2"/>
              </a:rPr>
              <a:t>kN</a:t>
            </a:r>
            <a:r>
              <a:rPr lang="it-IT" sz="1600" b="1" dirty="0">
                <a:sym typeface="Symbol" panose="05050102010706020507" pitchFamily="18" charset="2"/>
              </a:rPr>
              <a:t>/m</a:t>
            </a:r>
            <a:r>
              <a:rPr lang="it-IT" sz="1600" b="1" baseline="30000" dirty="0">
                <a:sym typeface="Symbol" panose="05050102010706020507" pitchFamily="18" charset="2"/>
              </a:rPr>
              <a:t>3</a:t>
            </a:r>
            <a:r>
              <a:rPr lang="it-IT" sz="1600" b="1" dirty="0">
                <a:sym typeface="Symbol" panose="05050102010706020507" pitchFamily="18" charset="2"/>
              </a:rPr>
              <a:t> ed una falda a 7÷9 m dal p.c. </a:t>
            </a:r>
            <a:endParaRPr lang="it-IT" sz="1600" b="1" dirty="0" smtClean="0">
              <a:sym typeface="Symbol" panose="05050102010706020507" pitchFamily="18" charset="2"/>
            </a:endParaRPr>
          </a:p>
          <a:p>
            <a:r>
              <a:rPr lang="it-IT" sz="1600" b="1" dirty="0" smtClean="0">
                <a:sym typeface="Symbol" panose="05050102010706020507" pitchFamily="18" charset="2"/>
              </a:rPr>
              <a:t>(</a:t>
            </a:r>
            <a:r>
              <a:rPr lang="it-IT" sz="1600" b="1" dirty="0">
                <a:sym typeface="Symbol" panose="05050102010706020507" pitchFamily="18" charset="2"/>
              </a:rPr>
              <a:t>dati tratti dalla documentazione </a:t>
            </a:r>
            <a:r>
              <a:rPr lang="it-IT" sz="1600" b="1" dirty="0" smtClean="0">
                <a:sym typeface="Symbol" panose="05050102010706020507" pitchFamily="18" charset="2"/>
              </a:rPr>
              <a:t>geotecnica</a:t>
            </a:r>
          </a:p>
          <a:p>
            <a:r>
              <a:rPr lang="it-IT" sz="1600" b="1" dirty="0" smtClean="0">
                <a:sym typeface="Symbol" panose="05050102010706020507" pitchFamily="18" charset="2"/>
              </a:rPr>
              <a:t>in </a:t>
            </a:r>
            <a:r>
              <a:rPr lang="it-IT" sz="1600" b="1" dirty="0">
                <a:sym typeface="Symbol" panose="05050102010706020507" pitchFamily="18" charset="2"/>
              </a:rPr>
              <a:t>possesso), risulta H</a:t>
            </a:r>
            <a:r>
              <a:rPr lang="it-IT" sz="1600" b="1" baseline="-25000" dirty="0">
                <a:sym typeface="Symbol" panose="05050102010706020507" pitchFamily="18" charset="2"/>
              </a:rPr>
              <a:t>VS</a:t>
            </a:r>
            <a:r>
              <a:rPr lang="it-IT" sz="1600" b="1" dirty="0">
                <a:sym typeface="Symbol" panose="05050102010706020507" pitchFamily="18" charset="2"/>
              </a:rPr>
              <a:t>  30 m</a:t>
            </a:r>
            <a:r>
              <a:rPr lang="it-IT" sz="1600" b="1" dirty="0" smtClean="0">
                <a:sym typeface="Symbol" panose="05050102010706020507" pitchFamily="18" charset="2"/>
              </a:rPr>
              <a:t>.</a:t>
            </a:r>
            <a:endParaRPr lang="it-IT" sz="1600" b="1" dirty="0"/>
          </a:p>
        </p:txBody>
      </p:sp>
      <p:pic>
        <p:nvPicPr>
          <p:cNvPr id="6" name="Immagine 5"/>
          <p:cNvPicPr>
            <a:picLocks noChangeAspect="1"/>
          </p:cNvPicPr>
          <p:nvPr/>
        </p:nvPicPr>
        <p:blipFill>
          <a:blip r:embed="rId3"/>
          <a:stretch>
            <a:fillRect/>
          </a:stretch>
        </p:blipFill>
        <p:spPr>
          <a:xfrm>
            <a:off x="4478380" y="3158221"/>
            <a:ext cx="6265820" cy="3578747"/>
          </a:xfrm>
          <a:prstGeom prst="rect">
            <a:avLst/>
          </a:prstGeom>
        </p:spPr>
      </p:pic>
    </p:spTree>
    <p:extLst>
      <p:ext uri="{BB962C8B-B14F-4D97-AF65-F5344CB8AC3E}">
        <p14:creationId xmlns:p14="http://schemas.microsoft.com/office/powerpoint/2010/main" val="664797678"/>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41245" y="1103979"/>
            <a:ext cx="10731605" cy="3416320"/>
          </a:xfrm>
          <a:prstGeom prst="rect">
            <a:avLst/>
          </a:prstGeom>
          <a:noFill/>
        </p:spPr>
        <p:txBody>
          <a:bodyPr wrap="square" rtlCol="0">
            <a:spAutoFit/>
          </a:bodyPr>
          <a:lstStyle/>
          <a:p>
            <a:r>
              <a:rPr lang="it-IT" b="1" dirty="0"/>
              <a:t>Valutazione della profondità di estensione del volume </a:t>
            </a:r>
            <a:r>
              <a:rPr lang="it-IT" b="1" dirty="0" smtClean="0"/>
              <a:t>significativo - (</a:t>
            </a:r>
            <a:r>
              <a:rPr lang="it-IT" b="1" dirty="0"/>
              <a:t>nel caso di </a:t>
            </a:r>
            <a:r>
              <a:rPr lang="it-IT" b="1" dirty="0">
                <a:solidFill>
                  <a:srgbClr val="0070C0"/>
                </a:solidFill>
              </a:rPr>
              <a:t>costruzione esistente</a:t>
            </a:r>
            <a:r>
              <a:rPr lang="it-IT" b="1" dirty="0" smtClean="0"/>
              <a:t>)</a:t>
            </a:r>
          </a:p>
          <a:p>
            <a:endParaRPr lang="it-IT" b="1" dirty="0"/>
          </a:p>
          <a:p>
            <a:r>
              <a:rPr lang="it-IT" b="1" dirty="0"/>
              <a:t>Poiché, nel caso in esame, i serbatoi già esistevano, il principio ispiratore delle indagini integrative è stato quello di accertare se, in conseguenza dello sversamento di olio nei terreni di fondazione, si fossero determinate variazione delle proprietà dei terreni stessi.</a:t>
            </a:r>
          </a:p>
          <a:p>
            <a:endParaRPr lang="it-IT" b="1" dirty="0"/>
          </a:p>
          <a:p>
            <a:r>
              <a:rPr lang="it-IT" b="1" dirty="0"/>
              <a:t>La presenza di olio era da attendersi tra il piano di posa dei serbatoi e il primo livello di terreni «impermeabili».</a:t>
            </a:r>
          </a:p>
          <a:p>
            <a:endParaRPr lang="it-IT" b="1" dirty="0"/>
          </a:p>
          <a:p>
            <a:r>
              <a:rPr lang="it-IT" b="1" dirty="0"/>
              <a:t>Le conoscenze già in possesso hanno fornito chiare indicazioni in tal senso.</a:t>
            </a:r>
          </a:p>
          <a:p>
            <a:endParaRPr lang="it-IT" b="1" dirty="0" smtClean="0"/>
          </a:p>
          <a:p>
            <a:endParaRPr lang="it-IT" b="1" dirty="0"/>
          </a:p>
          <a:p>
            <a:endParaRPr lang="it-IT" b="1" dirty="0"/>
          </a:p>
        </p:txBody>
      </p:sp>
      <p:sp>
        <p:nvSpPr>
          <p:cNvPr id="6" name="Titolo 1"/>
          <p:cNvSpPr txBox="1">
            <a:spLocks/>
          </p:cNvSpPr>
          <p:nvPr/>
        </p:nvSpPr>
        <p:spPr>
          <a:xfrm>
            <a:off x="641245" y="49654"/>
            <a:ext cx="10731605" cy="778099"/>
          </a:xfrm>
          <a:prstGeom prst="rect">
            <a:avLst/>
          </a:prstGeom>
        </p:spPr>
        <p:txBody>
          <a:bodyPr vert="horz" lIns="91440" tIns="45720" rIns="91440" bIns="45720" rtlCol="0" anchor="ctr">
            <a:normAutofit/>
          </a:bodyPr>
          <a:lstStyle>
            <a:lvl1pPr defTabSz="914377">
              <a:lnSpc>
                <a:spcPts val="2400"/>
              </a:lnSpc>
              <a:spcBef>
                <a:spcPct val="0"/>
              </a:spcBef>
              <a:buNone/>
              <a:defRPr sz="2400" b="1" i="0">
                <a:latin typeface="+mj-lt"/>
                <a:ea typeface="+mj-ea"/>
                <a:cs typeface="+mj-cs"/>
              </a:defRPr>
            </a:lvl1pPr>
          </a:lstStyle>
          <a:p>
            <a:r>
              <a:rPr lang="it-IT" dirty="0" smtClean="0"/>
              <a:t>Definizioni</a:t>
            </a:r>
            <a:endParaRPr lang="it-IT" dirty="0"/>
          </a:p>
        </p:txBody>
      </p:sp>
    </p:spTree>
    <p:extLst>
      <p:ext uri="{BB962C8B-B14F-4D97-AF65-F5344CB8AC3E}">
        <p14:creationId xmlns:p14="http://schemas.microsoft.com/office/powerpoint/2010/main" val="24374714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magine 15"/>
          <p:cNvPicPr>
            <a:picLocks noChangeAspect="1"/>
          </p:cNvPicPr>
          <p:nvPr/>
        </p:nvPicPr>
        <p:blipFill>
          <a:blip r:embed="rId2"/>
          <a:stretch>
            <a:fillRect/>
          </a:stretch>
        </p:blipFill>
        <p:spPr>
          <a:xfrm>
            <a:off x="457200" y="851670"/>
            <a:ext cx="11278434" cy="5930129"/>
          </a:xfrm>
          <a:prstGeom prst="rect">
            <a:avLst/>
          </a:prstGeom>
        </p:spPr>
      </p:pic>
      <p:sp>
        <p:nvSpPr>
          <p:cNvPr id="19" name="Figura a mano libera 18"/>
          <p:cNvSpPr/>
          <p:nvPr/>
        </p:nvSpPr>
        <p:spPr>
          <a:xfrm>
            <a:off x="2470045" y="2228850"/>
            <a:ext cx="2149580" cy="952500"/>
          </a:xfrm>
          <a:custGeom>
            <a:avLst/>
            <a:gdLst>
              <a:gd name="connsiteX0" fmla="*/ 0 w 1744393"/>
              <a:gd name="connsiteY0" fmla="*/ 837028 h 837028"/>
              <a:gd name="connsiteX1" fmla="*/ 84406 w 1744393"/>
              <a:gd name="connsiteY1" fmla="*/ 0 h 837028"/>
              <a:gd name="connsiteX2" fmla="*/ 1744393 w 1744393"/>
              <a:gd name="connsiteY2" fmla="*/ 14068 h 837028"/>
            </a:gdLst>
            <a:ahLst/>
            <a:cxnLst>
              <a:cxn ang="0">
                <a:pos x="connsiteX0" y="connsiteY0"/>
              </a:cxn>
              <a:cxn ang="0">
                <a:pos x="connsiteX1" y="connsiteY1"/>
              </a:cxn>
              <a:cxn ang="0">
                <a:pos x="connsiteX2" y="connsiteY2"/>
              </a:cxn>
            </a:cxnLst>
            <a:rect l="l" t="t" r="r" b="b"/>
            <a:pathLst>
              <a:path w="1744393" h="837028">
                <a:moveTo>
                  <a:pt x="0" y="837028"/>
                </a:moveTo>
                <a:lnTo>
                  <a:pt x="84406" y="0"/>
                </a:lnTo>
                <a:lnTo>
                  <a:pt x="1744393" y="14068"/>
                </a:lnTo>
              </a:path>
            </a:pathLst>
          </a:cu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Titolo 1"/>
          <p:cNvSpPr txBox="1">
            <a:spLocks/>
          </p:cNvSpPr>
          <p:nvPr/>
        </p:nvSpPr>
        <p:spPr>
          <a:xfrm>
            <a:off x="641245" y="49654"/>
            <a:ext cx="10731605" cy="778099"/>
          </a:xfrm>
          <a:prstGeom prst="rect">
            <a:avLst/>
          </a:prstGeom>
        </p:spPr>
        <p:txBody>
          <a:bodyPr vert="horz" lIns="91440" tIns="45720" rIns="91440" bIns="45720" rtlCol="0" anchor="ctr">
            <a:normAutofit/>
          </a:bodyPr>
          <a:lstStyle>
            <a:lvl1pPr defTabSz="914377">
              <a:lnSpc>
                <a:spcPts val="2400"/>
              </a:lnSpc>
              <a:spcBef>
                <a:spcPct val="0"/>
              </a:spcBef>
              <a:buNone/>
              <a:defRPr sz="2400" b="1" i="0">
                <a:solidFill>
                  <a:prstClr val="black"/>
                </a:solidFill>
                <a:latin typeface="+mj-lt"/>
                <a:ea typeface="+mj-ea"/>
                <a:cs typeface="+mj-cs"/>
              </a:defRPr>
            </a:lvl1pPr>
          </a:lstStyle>
          <a:p>
            <a:r>
              <a:rPr lang="it-IT" dirty="0"/>
              <a:t>Le indagini pregresse</a:t>
            </a:r>
            <a:endParaRPr lang="it-IT" dirty="0"/>
          </a:p>
        </p:txBody>
      </p:sp>
    </p:spTree>
    <p:extLst>
      <p:ext uri="{BB962C8B-B14F-4D97-AF65-F5344CB8AC3E}">
        <p14:creationId xmlns:p14="http://schemas.microsoft.com/office/powerpoint/2010/main" val="1143087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CasellaDiTesto 58"/>
          <p:cNvSpPr txBox="1"/>
          <p:nvPr/>
        </p:nvSpPr>
        <p:spPr>
          <a:xfrm>
            <a:off x="641245" y="5638507"/>
            <a:ext cx="9912339" cy="923330"/>
          </a:xfrm>
          <a:prstGeom prst="rect">
            <a:avLst/>
          </a:prstGeom>
          <a:noFill/>
        </p:spPr>
        <p:txBody>
          <a:bodyPr wrap="square" rtlCol="0">
            <a:spAutoFit/>
          </a:bodyPr>
          <a:lstStyle/>
          <a:p>
            <a:pPr algn="ctr"/>
            <a:r>
              <a:rPr lang="it-IT" b="1" dirty="0"/>
              <a:t>Evidenza di ricorrenti livelli limo-argillosi</a:t>
            </a:r>
          </a:p>
          <a:p>
            <a:endParaRPr lang="it-IT" b="1" dirty="0"/>
          </a:p>
          <a:p>
            <a:r>
              <a:rPr lang="it-IT" b="1" dirty="0"/>
              <a:t>Nota:	le indagini eseguite nel 1998 restituiscono stratigrafie </a:t>
            </a:r>
            <a:r>
              <a:rPr lang="it-IT" b="1" dirty="0" smtClean="0"/>
              <a:t>molto più </a:t>
            </a:r>
            <a:r>
              <a:rPr lang="it-IT" b="1" dirty="0"/>
              <a:t>dettagliate di quelle del 1996</a:t>
            </a:r>
          </a:p>
        </p:txBody>
      </p:sp>
      <p:sp>
        <p:nvSpPr>
          <p:cNvPr id="25" name="Titolo 1"/>
          <p:cNvSpPr txBox="1">
            <a:spLocks/>
          </p:cNvSpPr>
          <p:nvPr/>
        </p:nvSpPr>
        <p:spPr>
          <a:xfrm>
            <a:off x="641245" y="49654"/>
            <a:ext cx="10731605" cy="778099"/>
          </a:xfrm>
          <a:prstGeom prst="rect">
            <a:avLst/>
          </a:prstGeom>
        </p:spPr>
        <p:txBody>
          <a:bodyPr vert="horz" lIns="91440" tIns="45720" rIns="91440" bIns="45720" rtlCol="0" anchor="ctr">
            <a:normAutofit/>
          </a:bodyPr>
          <a:lstStyle>
            <a:defPPr>
              <a:defRPr lang="it-IT"/>
            </a:defPPr>
            <a:lvl1pPr defTabSz="914377">
              <a:lnSpc>
                <a:spcPts val="2400"/>
              </a:lnSpc>
              <a:spcBef>
                <a:spcPct val="0"/>
              </a:spcBef>
              <a:buNone/>
              <a:defRPr sz="2400" b="1" i="0">
                <a:solidFill>
                  <a:prstClr val="black"/>
                </a:solidFill>
                <a:latin typeface="+mj-lt"/>
                <a:ea typeface="+mj-ea"/>
                <a:cs typeface="+mj-cs"/>
              </a:defRPr>
            </a:lvl1pPr>
          </a:lstStyle>
          <a:p>
            <a:r>
              <a:rPr lang="it-IT" dirty="0"/>
              <a:t>Le indagini pregresse</a:t>
            </a:r>
            <a:endParaRPr lang="it-IT" dirty="0"/>
          </a:p>
        </p:txBody>
      </p:sp>
      <p:pic>
        <p:nvPicPr>
          <p:cNvPr id="26" name="Immagine 25"/>
          <p:cNvPicPr>
            <a:picLocks noChangeAspect="1"/>
          </p:cNvPicPr>
          <p:nvPr/>
        </p:nvPicPr>
        <p:blipFill rotWithShape="1">
          <a:blip r:embed="rId2"/>
          <a:srcRect l="36210"/>
          <a:stretch/>
        </p:blipFill>
        <p:spPr>
          <a:xfrm>
            <a:off x="7143901" y="1504229"/>
            <a:ext cx="326705" cy="3805299"/>
          </a:xfrm>
          <a:prstGeom prst="rect">
            <a:avLst/>
          </a:prstGeom>
        </p:spPr>
      </p:pic>
      <p:pic>
        <p:nvPicPr>
          <p:cNvPr id="27" name="Immagine 26"/>
          <p:cNvPicPr>
            <a:picLocks noChangeAspect="1"/>
          </p:cNvPicPr>
          <p:nvPr/>
        </p:nvPicPr>
        <p:blipFill rotWithShape="1">
          <a:blip r:embed="rId3"/>
          <a:srcRect l="32273"/>
          <a:stretch/>
        </p:blipFill>
        <p:spPr>
          <a:xfrm>
            <a:off x="3094749" y="1480416"/>
            <a:ext cx="322436" cy="3829112"/>
          </a:xfrm>
          <a:prstGeom prst="rect">
            <a:avLst/>
          </a:prstGeom>
        </p:spPr>
      </p:pic>
      <p:sp>
        <p:nvSpPr>
          <p:cNvPr id="28" name="Rettangolo 27"/>
          <p:cNvSpPr/>
          <p:nvPr/>
        </p:nvSpPr>
        <p:spPr>
          <a:xfrm>
            <a:off x="2647074" y="957168"/>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tx1"/>
                </a:solidFill>
              </a:rPr>
              <a:t>Serb</a:t>
            </a:r>
            <a:r>
              <a:rPr lang="it-IT" b="1" dirty="0" smtClean="0">
                <a:solidFill>
                  <a:schemeClr val="tx1"/>
                </a:solidFill>
              </a:rPr>
              <a:t>. A</a:t>
            </a:r>
            <a:endParaRPr lang="it-IT" b="1" dirty="0">
              <a:solidFill>
                <a:schemeClr val="tx1"/>
              </a:solidFill>
            </a:endParaRPr>
          </a:p>
        </p:txBody>
      </p:sp>
      <p:sp>
        <p:nvSpPr>
          <p:cNvPr id="29" name="Rettangolo 28"/>
          <p:cNvSpPr/>
          <p:nvPr/>
        </p:nvSpPr>
        <p:spPr>
          <a:xfrm>
            <a:off x="6696215" y="958102"/>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tx1"/>
                </a:solidFill>
              </a:rPr>
              <a:t>Serb</a:t>
            </a:r>
            <a:r>
              <a:rPr lang="it-IT" b="1" dirty="0" smtClean="0">
                <a:solidFill>
                  <a:schemeClr val="tx1"/>
                </a:solidFill>
              </a:rPr>
              <a:t>. C</a:t>
            </a:r>
            <a:endParaRPr lang="it-IT" b="1" dirty="0">
              <a:solidFill>
                <a:schemeClr val="tx1"/>
              </a:solidFill>
            </a:endParaRPr>
          </a:p>
        </p:txBody>
      </p:sp>
      <p:pic>
        <p:nvPicPr>
          <p:cNvPr id="30" name="Immagine 29"/>
          <p:cNvPicPr>
            <a:picLocks noChangeAspect="1"/>
          </p:cNvPicPr>
          <p:nvPr/>
        </p:nvPicPr>
        <p:blipFill rotWithShape="1">
          <a:blip r:embed="rId4"/>
          <a:srcRect l="58623"/>
          <a:stretch/>
        </p:blipFill>
        <p:spPr>
          <a:xfrm>
            <a:off x="9149834" y="1476094"/>
            <a:ext cx="292966" cy="4114788"/>
          </a:xfrm>
          <a:prstGeom prst="rect">
            <a:avLst/>
          </a:prstGeom>
        </p:spPr>
      </p:pic>
      <p:pic>
        <p:nvPicPr>
          <p:cNvPr id="31" name="Immagine 30"/>
          <p:cNvPicPr>
            <a:picLocks noChangeAspect="1"/>
          </p:cNvPicPr>
          <p:nvPr/>
        </p:nvPicPr>
        <p:blipFill rotWithShape="1">
          <a:blip r:embed="rId5"/>
          <a:srcRect l="63406"/>
          <a:stretch/>
        </p:blipFill>
        <p:spPr>
          <a:xfrm>
            <a:off x="5132222" y="1490160"/>
            <a:ext cx="262344" cy="4100722"/>
          </a:xfrm>
          <a:prstGeom prst="rect">
            <a:avLst/>
          </a:prstGeom>
        </p:spPr>
      </p:pic>
      <p:sp>
        <p:nvSpPr>
          <p:cNvPr id="32" name="Rettangolo 31"/>
          <p:cNvSpPr/>
          <p:nvPr/>
        </p:nvSpPr>
        <p:spPr>
          <a:xfrm>
            <a:off x="8689135" y="953416"/>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tx1"/>
                </a:solidFill>
              </a:rPr>
              <a:t>Serb</a:t>
            </a:r>
            <a:r>
              <a:rPr lang="it-IT" b="1" dirty="0" smtClean="0">
                <a:solidFill>
                  <a:schemeClr val="tx1"/>
                </a:solidFill>
              </a:rPr>
              <a:t>. D</a:t>
            </a:r>
            <a:endParaRPr lang="it-IT" b="1" dirty="0">
              <a:solidFill>
                <a:schemeClr val="tx1"/>
              </a:solidFill>
            </a:endParaRPr>
          </a:p>
        </p:txBody>
      </p:sp>
      <p:sp>
        <p:nvSpPr>
          <p:cNvPr id="33" name="Rettangolo 32"/>
          <p:cNvSpPr/>
          <p:nvPr/>
        </p:nvSpPr>
        <p:spPr>
          <a:xfrm>
            <a:off x="4682195" y="955754"/>
            <a:ext cx="1214365" cy="550813"/>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smtClean="0">
                <a:solidFill>
                  <a:schemeClr val="tx1"/>
                </a:solidFill>
              </a:rPr>
              <a:t>Serb</a:t>
            </a:r>
            <a:r>
              <a:rPr lang="it-IT" b="1" dirty="0" smtClean="0">
                <a:solidFill>
                  <a:schemeClr val="tx1"/>
                </a:solidFill>
              </a:rPr>
              <a:t>. B</a:t>
            </a:r>
            <a:endParaRPr lang="it-IT" b="1" dirty="0">
              <a:solidFill>
                <a:schemeClr val="tx1"/>
              </a:solidFill>
            </a:endParaRPr>
          </a:p>
        </p:txBody>
      </p:sp>
      <p:sp>
        <p:nvSpPr>
          <p:cNvPr id="34" name="CasellaDiTesto 33"/>
          <p:cNvSpPr txBox="1"/>
          <p:nvPr/>
        </p:nvSpPr>
        <p:spPr>
          <a:xfrm>
            <a:off x="2279240" y="1503684"/>
            <a:ext cx="803425" cy="307777"/>
          </a:xfrm>
          <a:prstGeom prst="rect">
            <a:avLst/>
          </a:prstGeom>
          <a:noFill/>
        </p:spPr>
        <p:txBody>
          <a:bodyPr wrap="none" rtlCol="0">
            <a:spAutoFit/>
          </a:bodyPr>
          <a:lstStyle/>
          <a:p>
            <a:pPr algn="ctr"/>
            <a:r>
              <a:rPr lang="it-IT" sz="1400" b="1" dirty="0" smtClean="0"/>
              <a:t>S2/1998</a:t>
            </a:r>
            <a:endParaRPr lang="it-IT" sz="1400" b="1" dirty="0"/>
          </a:p>
        </p:txBody>
      </p:sp>
      <p:sp>
        <p:nvSpPr>
          <p:cNvPr id="35" name="CasellaDiTesto 34"/>
          <p:cNvSpPr txBox="1"/>
          <p:nvPr/>
        </p:nvSpPr>
        <p:spPr>
          <a:xfrm>
            <a:off x="4171360" y="1503684"/>
            <a:ext cx="1024639" cy="307777"/>
          </a:xfrm>
          <a:prstGeom prst="rect">
            <a:avLst/>
          </a:prstGeom>
          <a:noFill/>
        </p:spPr>
        <p:txBody>
          <a:bodyPr wrap="none" rtlCol="0">
            <a:spAutoFit/>
          </a:bodyPr>
          <a:lstStyle/>
          <a:p>
            <a:pPr algn="ctr"/>
            <a:r>
              <a:rPr lang="it-IT" sz="1400" b="1" dirty="0" smtClean="0"/>
              <a:t>BH15/1996</a:t>
            </a:r>
            <a:endParaRPr lang="it-IT" sz="1400" b="1" dirty="0"/>
          </a:p>
        </p:txBody>
      </p:sp>
      <p:sp>
        <p:nvSpPr>
          <p:cNvPr id="36" name="CasellaDiTesto 35"/>
          <p:cNvSpPr txBox="1"/>
          <p:nvPr/>
        </p:nvSpPr>
        <p:spPr>
          <a:xfrm>
            <a:off x="6284694" y="1503684"/>
            <a:ext cx="803425" cy="307777"/>
          </a:xfrm>
          <a:prstGeom prst="rect">
            <a:avLst/>
          </a:prstGeom>
          <a:noFill/>
        </p:spPr>
        <p:txBody>
          <a:bodyPr wrap="none" rtlCol="0">
            <a:spAutoFit/>
          </a:bodyPr>
          <a:lstStyle/>
          <a:p>
            <a:pPr algn="ctr"/>
            <a:r>
              <a:rPr lang="it-IT" sz="1400" b="1" dirty="0" smtClean="0"/>
              <a:t>S1/1998</a:t>
            </a:r>
            <a:endParaRPr lang="it-IT" sz="1400" b="1" dirty="0"/>
          </a:p>
        </p:txBody>
      </p:sp>
      <p:sp>
        <p:nvSpPr>
          <p:cNvPr id="37" name="CasellaDiTesto 36"/>
          <p:cNvSpPr txBox="1"/>
          <p:nvPr/>
        </p:nvSpPr>
        <p:spPr>
          <a:xfrm>
            <a:off x="8176814" y="1503684"/>
            <a:ext cx="1024639" cy="307777"/>
          </a:xfrm>
          <a:prstGeom prst="rect">
            <a:avLst/>
          </a:prstGeom>
          <a:noFill/>
        </p:spPr>
        <p:txBody>
          <a:bodyPr wrap="none" rtlCol="0">
            <a:spAutoFit/>
          </a:bodyPr>
          <a:lstStyle/>
          <a:p>
            <a:pPr algn="ctr"/>
            <a:r>
              <a:rPr lang="it-IT" sz="1400" b="1" dirty="0" smtClean="0"/>
              <a:t>BH14/1996</a:t>
            </a:r>
            <a:endParaRPr lang="it-IT" sz="1400" b="1" dirty="0"/>
          </a:p>
        </p:txBody>
      </p:sp>
      <p:sp>
        <p:nvSpPr>
          <p:cNvPr id="38" name="Rettangolo 37"/>
          <p:cNvSpPr/>
          <p:nvPr/>
        </p:nvSpPr>
        <p:spPr>
          <a:xfrm>
            <a:off x="3106412" y="2804848"/>
            <a:ext cx="293783" cy="200200"/>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Rettangolo 38"/>
          <p:cNvSpPr/>
          <p:nvPr/>
        </p:nvSpPr>
        <p:spPr>
          <a:xfrm>
            <a:off x="3104577" y="3464985"/>
            <a:ext cx="293783" cy="257996"/>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Rettangolo 39"/>
          <p:cNvSpPr/>
          <p:nvPr/>
        </p:nvSpPr>
        <p:spPr>
          <a:xfrm>
            <a:off x="3107364" y="3991362"/>
            <a:ext cx="293783" cy="257996"/>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1" name="Rettangolo 40"/>
          <p:cNvSpPr/>
          <p:nvPr/>
        </p:nvSpPr>
        <p:spPr>
          <a:xfrm>
            <a:off x="3113775" y="5108571"/>
            <a:ext cx="293783" cy="257996"/>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2" name="Rettangolo 41"/>
          <p:cNvSpPr/>
          <p:nvPr/>
        </p:nvSpPr>
        <p:spPr>
          <a:xfrm>
            <a:off x="5150483" y="3827486"/>
            <a:ext cx="221618" cy="1037230"/>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3" name="Rettangolo 42"/>
          <p:cNvSpPr/>
          <p:nvPr/>
        </p:nvSpPr>
        <p:spPr>
          <a:xfrm>
            <a:off x="7168615" y="2950464"/>
            <a:ext cx="293783" cy="808260"/>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Rettangolo 43"/>
          <p:cNvSpPr/>
          <p:nvPr/>
        </p:nvSpPr>
        <p:spPr>
          <a:xfrm>
            <a:off x="7161540" y="4084224"/>
            <a:ext cx="293783" cy="313035"/>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Rettangolo 44"/>
          <p:cNvSpPr/>
          <p:nvPr/>
        </p:nvSpPr>
        <p:spPr>
          <a:xfrm>
            <a:off x="7163183" y="4983243"/>
            <a:ext cx="293783" cy="313035"/>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Rettangolo 45"/>
          <p:cNvSpPr/>
          <p:nvPr/>
        </p:nvSpPr>
        <p:spPr>
          <a:xfrm>
            <a:off x="9188753" y="3754998"/>
            <a:ext cx="215597" cy="1738173"/>
          </a:xfrm>
          <a:prstGeom prst="rect">
            <a:avLst/>
          </a:prstGeom>
          <a:solidFill>
            <a:srgbClr val="0070C0">
              <a:alpha val="50000"/>
            </a:srgb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8242996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215067" y="873395"/>
            <a:ext cx="11548307" cy="5813155"/>
          </a:xfrm>
          <a:prstGeom prst="rect">
            <a:avLst/>
          </a:prstGeom>
        </p:spPr>
      </p:pic>
      <p:sp>
        <p:nvSpPr>
          <p:cNvPr id="4" name="CasellaDiTesto 3"/>
          <p:cNvSpPr txBox="1"/>
          <p:nvPr/>
        </p:nvSpPr>
        <p:spPr>
          <a:xfrm>
            <a:off x="4778909" y="5803592"/>
            <a:ext cx="5619744" cy="646331"/>
          </a:xfrm>
          <a:prstGeom prst="rect">
            <a:avLst/>
          </a:prstGeom>
          <a:solidFill>
            <a:schemeClr val="bg1"/>
          </a:solidFill>
        </p:spPr>
        <p:txBody>
          <a:bodyPr wrap="none" rtlCol="0">
            <a:spAutoFit/>
          </a:bodyPr>
          <a:lstStyle/>
          <a:p>
            <a:r>
              <a:rPr lang="it-IT" b="1" dirty="0"/>
              <a:t>Sondaggi verticali fino a 20 m dal p.c.</a:t>
            </a:r>
          </a:p>
          <a:p>
            <a:r>
              <a:rPr lang="it-IT" b="1" dirty="0"/>
              <a:t>Prove CPT fino a rifiuto (tipicamente tra 15-18 m dal p.c.)</a:t>
            </a:r>
          </a:p>
        </p:txBody>
      </p:sp>
      <p:sp>
        <p:nvSpPr>
          <p:cNvPr id="5" name="CasellaDiTesto 4"/>
          <p:cNvSpPr txBox="1"/>
          <p:nvPr/>
        </p:nvSpPr>
        <p:spPr>
          <a:xfrm>
            <a:off x="3016673" y="5066417"/>
            <a:ext cx="433132" cy="584775"/>
          </a:xfrm>
          <a:prstGeom prst="rect">
            <a:avLst/>
          </a:prstGeom>
          <a:noFill/>
        </p:spPr>
        <p:txBody>
          <a:bodyPr wrap="none" rtlCol="0">
            <a:spAutoFit/>
          </a:bodyPr>
          <a:lstStyle/>
          <a:p>
            <a:r>
              <a:rPr lang="it-IT" sz="3200" b="1" dirty="0">
                <a:solidFill>
                  <a:srgbClr val="FFFF00"/>
                </a:solidFill>
              </a:rPr>
              <a:t>A</a:t>
            </a:r>
          </a:p>
        </p:txBody>
      </p:sp>
      <p:sp>
        <p:nvSpPr>
          <p:cNvPr id="6" name="CasellaDiTesto 5"/>
          <p:cNvSpPr txBox="1"/>
          <p:nvPr/>
        </p:nvSpPr>
        <p:spPr>
          <a:xfrm>
            <a:off x="3847372" y="2036180"/>
            <a:ext cx="415498" cy="584775"/>
          </a:xfrm>
          <a:prstGeom prst="rect">
            <a:avLst/>
          </a:prstGeom>
          <a:noFill/>
        </p:spPr>
        <p:txBody>
          <a:bodyPr wrap="none" rtlCol="0">
            <a:spAutoFit/>
          </a:bodyPr>
          <a:lstStyle/>
          <a:p>
            <a:r>
              <a:rPr lang="it-IT" sz="3200" b="1" dirty="0">
                <a:solidFill>
                  <a:srgbClr val="FFFF00"/>
                </a:solidFill>
              </a:rPr>
              <a:t>B</a:t>
            </a:r>
          </a:p>
        </p:txBody>
      </p:sp>
      <p:sp>
        <p:nvSpPr>
          <p:cNvPr id="7" name="CasellaDiTesto 6"/>
          <p:cNvSpPr txBox="1"/>
          <p:nvPr/>
        </p:nvSpPr>
        <p:spPr>
          <a:xfrm>
            <a:off x="6531220" y="2580961"/>
            <a:ext cx="415498" cy="584775"/>
          </a:xfrm>
          <a:prstGeom prst="rect">
            <a:avLst/>
          </a:prstGeom>
          <a:noFill/>
        </p:spPr>
        <p:txBody>
          <a:bodyPr wrap="none" rtlCol="0">
            <a:spAutoFit/>
          </a:bodyPr>
          <a:lstStyle/>
          <a:p>
            <a:r>
              <a:rPr lang="it-IT" sz="3200" b="1" dirty="0">
                <a:solidFill>
                  <a:srgbClr val="FFFF00"/>
                </a:solidFill>
              </a:rPr>
              <a:t>C</a:t>
            </a:r>
          </a:p>
        </p:txBody>
      </p:sp>
      <p:sp>
        <p:nvSpPr>
          <p:cNvPr id="8" name="CasellaDiTesto 7"/>
          <p:cNvSpPr txBox="1"/>
          <p:nvPr/>
        </p:nvSpPr>
        <p:spPr>
          <a:xfrm>
            <a:off x="9215068" y="2620955"/>
            <a:ext cx="442750" cy="584775"/>
          </a:xfrm>
          <a:prstGeom prst="rect">
            <a:avLst/>
          </a:prstGeom>
          <a:noFill/>
        </p:spPr>
        <p:txBody>
          <a:bodyPr wrap="none" rtlCol="0">
            <a:spAutoFit/>
          </a:bodyPr>
          <a:lstStyle/>
          <a:p>
            <a:r>
              <a:rPr lang="it-IT" sz="3200" b="1" dirty="0">
                <a:solidFill>
                  <a:srgbClr val="FFFF00"/>
                </a:solidFill>
              </a:rPr>
              <a:t>D</a:t>
            </a:r>
          </a:p>
        </p:txBody>
      </p:sp>
      <p:sp>
        <p:nvSpPr>
          <p:cNvPr id="10" name="Titolo 1"/>
          <p:cNvSpPr txBox="1">
            <a:spLocks/>
          </p:cNvSpPr>
          <p:nvPr/>
        </p:nvSpPr>
        <p:spPr>
          <a:xfrm>
            <a:off x="641245" y="49654"/>
            <a:ext cx="10731605" cy="778099"/>
          </a:xfrm>
          <a:prstGeom prst="rect">
            <a:avLst/>
          </a:prstGeom>
        </p:spPr>
        <p:txBody>
          <a:bodyPr vert="horz" lIns="91440" tIns="45720" rIns="91440" bIns="45720" rtlCol="0" anchor="ctr">
            <a:normAutofit/>
          </a:bodyPr>
          <a:lstStyle>
            <a:defPPr>
              <a:defRPr lang="it-IT"/>
            </a:defPPr>
            <a:lvl1pPr defTabSz="914377">
              <a:lnSpc>
                <a:spcPts val="2400"/>
              </a:lnSpc>
              <a:spcBef>
                <a:spcPct val="0"/>
              </a:spcBef>
              <a:buNone/>
              <a:defRPr sz="2400" b="1" i="0">
                <a:solidFill>
                  <a:prstClr val="black"/>
                </a:solidFill>
                <a:latin typeface="+mj-lt"/>
                <a:ea typeface="+mj-ea"/>
                <a:cs typeface="+mj-cs"/>
              </a:defRPr>
            </a:lvl1pPr>
          </a:lstStyle>
          <a:p>
            <a:r>
              <a:rPr lang="it-IT" dirty="0"/>
              <a:t>Le indagini </a:t>
            </a:r>
            <a:r>
              <a:rPr lang="it-IT" dirty="0" smtClean="0"/>
              <a:t>pregresse sui 4 serbatoi</a:t>
            </a:r>
            <a:endParaRPr lang="it-IT" dirty="0"/>
          </a:p>
        </p:txBody>
      </p:sp>
    </p:spTree>
    <p:extLst>
      <p:ext uri="{BB962C8B-B14F-4D97-AF65-F5344CB8AC3E}">
        <p14:creationId xmlns:p14="http://schemas.microsoft.com/office/powerpoint/2010/main" val="29164532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tangolo 14"/>
          <p:cNvSpPr/>
          <p:nvPr/>
        </p:nvSpPr>
        <p:spPr>
          <a:xfrm>
            <a:off x="2098579" y="1495536"/>
            <a:ext cx="1280793" cy="593472"/>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A</a:t>
            </a:r>
          </a:p>
        </p:txBody>
      </p:sp>
      <p:sp>
        <p:nvSpPr>
          <p:cNvPr id="13" name="Rettangolo 12"/>
          <p:cNvSpPr/>
          <p:nvPr/>
        </p:nvSpPr>
        <p:spPr>
          <a:xfrm>
            <a:off x="6618991" y="1496470"/>
            <a:ext cx="1280793" cy="593472"/>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C</a:t>
            </a:r>
          </a:p>
        </p:txBody>
      </p:sp>
      <p:sp>
        <p:nvSpPr>
          <p:cNvPr id="12" name="Rettangolo 11"/>
          <p:cNvSpPr/>
          <p:nvPr/>
        </p:nvSpPr>
        <p:spPr>
          <a:xfrm>
            <a:off x="8900298" y="1491784"/>
            <a:ext cx="1280793" cy="593472"/>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D</a:t>
            </a:r>
          </a:p>
        </p:txBody>
      </p:sp>
      <p:sp>
        <p:nvSpPr>
          <p:cNvPr id="14" name="Rettangolo 13"/>
          <p:cNvSpPr/>
          <p:nvPr/>
        </p:nvSpPr>
        <p:spPr>
          <a:xfrm>
            <a:off x="4386920" y="1494122"/>
            <a:ext cx="1280793" cy="593472"/>
          </a:xfrm>
          <a:prstGeom prst="rect">
            <a:avLst/>
          </a:prstGeom>
          <a:solidFill>
            <a:srgbClr val="FF0000">
              <a:alpha val="5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Serb</a:t>
            </a:r>
            <a:r>
              <a:rPr lang="it-IT" b="1" dirty="0">
                <a:solidFill>
                  <a:schemeClr val="tx1"/>
                </a:solidFill>
              </a:rPr>
              <a:t>. B</a:t>
            </a:r>
          </a:p>
        </p:txBody>
      </p:sp>
      <p:sp>
        <p:nvSpPr>
          <p:cNvPr id="59" name="CasellaDiTesto 58"/>
          <p:cNvSpPr txBox="1"/>
          <p:nvPr/>
        </p:nvSpPr>
        <p:spPr>
          <a:xfrm>
            <a:off x="1748626" y="5103009"/>
            <a:ext cx="9740730" cy="707886"/>
          </a:xfrm>
          <a:prstGeom prst="rect">
            <a:avLst/>
          </a:prstGeom>
          <a:noFill/>
        </p:spPr>
        <p:txBody>
          <a:bodyPr wrap="square" rtlCol="0">
            <a:spAutoFit/>
          </a:bodyPr>
          <a:lstStyle/>
          <a:p>
            <a:r>
              <a:rPr lang="it-IT" sz="2000" b="1" dirty="0"/>
              <a:t>Le indagini integrative 2017 (sondaggi e CPT) hanno confermato l’esistenza di tali livelli limo-argillosi o </a:t>
            </a:r>
            <a:r>
              <a:rPr lang="it-IT" sz="2000" b="1" dirty="0" err="1"/>
              <a:t>argillo</a:t>
            </a:r>
            <a:r>
              <a:rPr lang="it-IT" sz="2000" b="1" dirty="0"/>
              <a:t>-limosi, quindi di una barriera «impermeabile» in termini relativi.</a:t>
            </a:r>
          </a:p>
        </p:txBody>
      </p:sp>
      <p:pic>
        <p:nvPicPr>
          <p:cNvPr id="3" name="Immagine 2"/>
          <p:cNvPicPr>
            <a:picLocks noChangeAspect="1"/>
          </p:cNvPicPr>
          <p:nvPr/>
        </p:nvPicPr>
        <p:blipFill>
          <a:blip r:embed="rId2"/>
          <a:stretch>
            <a:fillRect/>
          </a:stretch>
        </p:blipFill>
        <p:spPr>
          <a:xfrm>
            <a:off x="1489418" y="2385969"/>
            <a:ext cx="9735168" cy="2415637"/>
          </a:xfrm>
          <a:prstGeom prst="rect">
            <a:avLst/>
          </a:prstGeom>
        </p:spPr>
      </p:pic>
      <p:sp>
        <p:nvSpPr>
          <p:cNvPr id="7" name="Figura a mano libera 6"/>
          <p:cNvSpPr/>
          <p:nvPr/>
        </p:nvSpPr>
        <p:spPr>
          <a:xfrm>
            <a:off x="1900465" y="3286125"/>
            <a:ext cx="8472260" cy="359682"/>
          </a:xfrm>
          <a:custGeom>
            <a:avLst/>
            <a:gdLst>
              <a:gd name="connsiteX0" fmla="*/ 0 w 7852229"/>
              <a:gd name="connsiteY0" fmla="*/ 137885 h 333828"/>
              <a:gd name="connsiteX1" fmla="*/ 1168400 w 7852229"/>
              <a:gd name="connsiteY1" fmla="*/ 232228 h 333828"/>
              <a:gd name="connsiteX2" fmla="*/ 2249715 w 7852229"/>
              <a:gd name="connsiteY2" fmla="*/ 333828 h 333828"/>
              <a:gd name="connsiteX3" fmla="*/ 3396343 w 7852229"/>
              <a:gd name="connsiteY3" fmla="*/ 7257 h 333828"/>
              <a:gd name="connsiteX4" fmla="*/ 4521200 w 7852229"/>
              <a:gd name="connsiteY4" fmla="*/ 137885 h 333828"/>
              <a:gd name="connsiteX5" fmla="*/ 5689600 w 7852229"/>
              <a:gd name="connsiteY5" fmla="*/ 0 h 333828"/>
              <a:gd name="connsiteX6" fmla="*/ 6756400 w 7852229"/>
              <a:gd name="connsiteY6" fmla="*/ 29028 h 333828"/>
              <a:gd name="connsiteX7" fmla="*/ 7852229 w 7852229"/>
              <a:gd name="connsiteY7" fmla="*/ 159657 h 333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2229" h="333828">
                <a:moveTo>
                  <a:pt x="0" y="137885"/>
                </a:moveTo>
                <a:lnTo>
                  <a:pt x="1168400" y="232228"/>
                </a:lnTo>
                <a:lnTo>
                  <a:pt x="2249715" y="333828"/>
                </a:lnTo>
                <a:lnTo>
                  <a:pt x="3396343" y="7257"/>
                </a:lnTo>
                <a:lnTo>
                  <a:pt x="4521200" y="137885"/>
                </a:lnTo>
                <a:lnTo>
                  <a:pt x="5689600" y="0"/>
                </a:lnTo>
                <a:lnTo>
                  <a:pt x="6756400" y="29028"/>
                </a:lnTo>
                <a:lnTo>
                  <a:pt x="7852229" y="159657"/>
                </a:lnTo>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Figura a mano libera 22"/>
          <p:cNvSpPr/>
          <p:nvPr/>
        </p:nvSpPr>
        <p:spPr>
          <a:xfrm>
            <a:off x="1792060" y="4051714"/>
            <a:ext cx="7459246" cy="297130"/>
          </a:xfrm>
          <a:custGeom>
            <a:avLst/>
            <a:gdLst>
              <a:gd name="connsiteX0" fmla="*/ 0 w 6785428"/>
              <a:gd name="connsiteY0" fmla="*/ 79829 h 275772"/>
              <a:gd name="connsiteX1" fmla="*/ 1168400 w 6785428"/>
              <a:gd name="connsiteY1" fmla="*/ 275772 h 275772"/>
              <a:gd name="connsiteX2" fmla="*/ 2293257 w 6785428"/>
              <a:gd name="connsiteY2" fmla="*/ 275772 h 275772"/>
              <a:gd name="connsiteX3" fmla="*/ 3432628 w 6785428"/>
              <a:gd name="connsiteY3" fmla="*/ 101600 h 275772"/>
              <a:gd name="connsiteX4" fmla="*/ 4564743 w 6785428"/>
              <a:gd name="connsiteY4" fmla="*/ 0 h 275772"/>
              <a:gd name="connsiteX5" fmla="*/ 5675085 w 6785428"/>
              <a:gd name="connsiteY5" fmla="*/ 21772 h 275772"/>
              <a:gd name="connsiteX6" fmla="*/ 6785428 w 6785428"/>
              <a:gd name="connsiteY6" fmla="*/ 58058 h 27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85428" h="275772">
                <a:moveTo>
                  <a:pt x="0" y="79829"/>
                </a:moveTo>
                <a:lnTo>
                  <a:pt x="1168400" y="275772"/>
                </a:lnTo>
                <a:lnTo>
                  <a:pt x="2293257" y="275772"/>
                </a:lnTo>
                <a:lnTo>
                  <a:pt x="3432628" y="101600"/>
                </a:lnTo>
                <a:lnTo>
                  <a:pt x="4564743" y="0"/>
                </a:lnTo>
                <a:lnTo>
                  <a:pt x="5675085" y="21772"/>
                </a:lnTo>
                <a:lnTo>
                  <a:pt x="6785428" y="58058"/>
                </a:lnTo>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CasellaDiTesto 23"/>
          <p:cNvSpPr txBox="1"/>
          <p:nvPr/>
        </p:nvSpPr>
        <p:spPr>
          <a:xfrm>
            <a:off x="7741837" y="4661138"/>
            <a:ext cx="1158461" cy="414060"/>
          </a:xfrm>
          <a:prstGeom prst="rect">
            <a:avLst/>
          </a:prstGeom>
          <a:noFill/>
        </p:spPr>
        <p:txBody>
          <a:bodyPr wrap="square" rtlCol="0">
            <a:spAutoFit/>
          </a:bodyPr>
          <a:lstStyle/>
          <a:p>
            <a:pPr algn="ctr"/>
            <a:r>
              <a:rPr lang="it-IT" sz="1000" b="1" dirty="0">
                <a:solidFill>
                  <a:srgbClr val="0070C0"/>
                </a:solidFill>
              </a:rPr>
              <a:t>Dato desunto dal</a:t>
            </a:r>
          </a:p>
          <a:p>
            <a:pPr algn="ctr"/>
            <a:r>
              <a:rPr lang="it-IT" sz="1000" b="1" dirty="0">
                <a:solidFill>
                  <a:srgbClr val="0070C0"/>
                </a:solidFill>
              </a:rPr>
              <a:t>sondaggio P06</a:t>
            </a:r>
          </a:p>
        </p:txBody>
      </p:sp>
      <p:cxnSp>
        <p:nvCxnSpPr>
          <p:cNvPr id="37" name="Connettore 1 36"/>
          <p:cNvCxnSpPr/>
          <p:nvPr/>
        </p:nvCxnSpPr>
        <p:spPr>
          <a:xfrm flipV="1">
            <a:off x="9251306" y="4074339"/>
            <a:ext cx="1565749" cy="40288"/>
          </a:xfrm>
          <a:prstGeom prst="line">
            <a:avLst/>
          </a:prstGeom>
          <a:ln w="3810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8" name="Titolo 1"/>
          <p:cNvSpPr txBox="1">
            <a:spLocks/>
          </p:cNvSpPr>
          <p:nvPr/>
        </p:nvSpPr>
        <p:spPr>
          <a:xfrm>
            <a:off x="641245" y="49654"/>
            <a:ext cx="10731605" cy="778099"/>
          </a:xfrm>
          <a:prstGeom prst="rect">
            <a:avLst/>
          </a:prstGeom>
        </p:spPr>
        <p:txBody>
          <a:bodyPr vert="horz" lIns="91440" tIns="45720" rIns="91440" bIns="45720" rtlCol="0" anchor="ctr">
            <a:normAutofit/>
          </a:bodyPr>
          <a:lstStyle>
            <a:defPPr>
              <a:defRPr lang="it-IT"/>
            </a:defPPr>
            <a:lvl1pPr defTabSz="914377">
              <a:lnSpc>
                <a:spcPts val="2400"/>
              </a:lnSpc>
              <a:spcBef>
                <a:spcPct val="0"/>
              </a:spcBef>
              <a:buNone/>
              <a:defRPr sz="2400" b="1" i="0">
                <a:solidFill>
                  <a:prstClr val="black"/>
                </a:solidFill>
                <a:latin typeface="+mj-lt"/>
                <a:ea typeface="+mj-ea"/>
                <a:cs typeface="+mj-cs"/>
              </a:defRPr>
            </a:lvl1pPr>
          </a:lstStyle>
          <a:p>
            <a:r>
              <a:rPr lang="it-IT" dirty="0"/>
              <a:t>Le indagini </a:t>
            </a:r>
            <a:r>
              <a:rPr lang="it-IT" dirty="0" smtClean="0"/>
              <a:t>pregresse sui 4 serbatoi</a:t>
            </a:r>
            <a:endParaRPr lang="it-IT" dirty="0"/>
          </a:p>
        </p:txBody>
      </p:sp>
    </p:spTree>
    <p:extLst>
      <p:ext uri="{BB962C8B-B14F-4D97-AF65-F5344CB8AC3E}">
        <p14:creationId xmlns:p14="http://schemas.microsoft.com/office/powerpoint/2010/main" val="1432838689"/>
      </p:ext>
    </p:extLst>
  </p:cSld>
  <p:clrMapOvr>
    <a:masterClrMapping/>
  </p:clrMapOvr>
  <p:timing>
    <p:tnLst>
      <p:par>
        <p:cTn id="1" dur="indefinite" restart="never" nodeType="tmRoot"/>
      </p:par>
    </p:tnLst>
  </p:timing>
</p:sld>
</file>

<file path=ppt/theme/theme1.xml><?xml version="1.0" encoding="utf-8"?>
<a:theme xmlns:a="http://schemas.openxmlformats.org/drawingml/2006/main" name="slide mastro">
  <a:themeElements>
    <a:clrScheme name="eni">
      <a:dk1>
        <a:sysClr val="windowText" lastClr="000000"/>
      </a:dk1>
      <a:lt1>
        <a:sysClr val="window" lastClr="FFFFFF"/>
      </a:lt1>
      <a:dk2>
        <a:srgbClr val="1F497D"/>
      </a:dk2>
      <a:lt2>
        <a:srgbClr val="EEECE1"/>
      </a:lt2>
      <a:accent1>
        <a:srgbClr val="FFD500"/>
      </a:accent1>
      <a:accent2>
        <a:srgbClr val="CA0538"/>
      </a:accent2>
      <a:accent3>
        <a:srgbClr val="C6C6C6"/>
      </a:accent3>
      <a:accent4>
        <a:srgbClr val="E3E3E3"/>
      </a:accent4>
      <a:accent5>
        <a:srgbClr val="FF9900"/>
      </a:accent5>
      <a:accent6>
        <a:srgbClr val="000000"/>
      </a:accent6>
      <a:hlink>
        <a:srgbClr val="CA0538"/>
      </a:hlink>
      <a:folHlink>
        <a:srgbClr val="A75B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investor" id="{00082B0F-8944-BA4D-BECB-25C3A47F7D83}" vid="{3A944245-4325-2147-B8EA-D5B4E864C183}"/>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2645</TotalTime>
  <Words>1223</Words>
  <Application>Microsoft Office PowerPoint</Application>
  <PresentationFormat>Widescreen</PresentationFormat>
  <Paragraphs>146</Paragraphs>
  <Slides>20</Slides>
  <Notes>4</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20</vt:i4>
      </vt:variant>
    </vt:vector>
  </HeadingPairs>
  <TitlesOfParts>
    <vt:vector size="26" baseType="lpstr">
      <vt:lpstr>Arial</vt:lpstr>
      <vt:lpstr>Calibri</vt:lpstr>
      <vt:lpstr>Symbol</vt:lpstr>
      <vt:lpstr>Verdana</vt:lpstr>
      <vt:lpstr>Wingdings</vt:lpstr>
      <vt:lpstr>slide mastro</vt:lpstr>
      <vt:lpstr>Convocazione Incontro Tecnico  Direzione Generale per le Valutazioni e le Autorizzazioni Ambientali del Ministero dell’Ambiente e della Tutela del Territorio e del Mare</vt:lpstr>
      <vt:lpstr>Riscontro Relazione Istruttoria di ISPRA – Osservazioni ARPAB del 20.06.2017 Serbatoi di Stoccaggio Olio </vt:lpstr>
      <vt:lpstr>Presentazione standard di PowerPoint</vt:lpstr>
      <vt:lpstr>Definizioni</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eni S.p.A.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Muccioli Annalisa</dc:creator>
  <cp:lastModifiedBy>Palermo Franco (Corporate)</cp:lastModifiedBy>
  <cp:revision>316</cp:revision>
  <cp:lastPrinted>2017-06-25T11:12:55Z</cp:lastPrinted>
  <dcterms:created xsi:type="dcterms:W3CDTF">2017-01-25T15:34:15Z</dcterms:created>
  <dcterms:modified xsi:type="dcterms:W3CDTF">2017-06-25T11:37:24Z</dcterms:modified>
</cp:coreProperties>
</file>